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7" r:id="rId3"/>
    <p:sldId id="270" r:id="rId4"/>
    <p:sldId id="271" r:id="rId5"/>
    <p:sldId id="272" r:id="rId6"/>
    <p:sldId id="273" r:id="rId7"/>
    <p:sldId id="274" r:id="rId8"/>
    <p:sldId id="275" r:id="rId9"/>
    <p:sldId id="276" r:id="rId10"/>
    <p:sldId id="280" r:id="rId11"/>
    <p:sldId id="277" r:id="rId12"/>
    <p:sldId id="278" r:id="rId13"/>
    <p:sldId id="279" r:id="rId14"/>
    <p:sldId id="258" r:id="rId15"/>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ADA"/>
    <a:srgbClr val="FAB47A"/>
    <a:srgbClr val="CB77C9"/>
    <a:srgbClr val="9F8AB8"/>
    <a:srgbClr val="F68D36"/>
    <a:srgbClr val="8A34D8"/>
    <a:srgbClr val="A365D1"/>
    <a:srgbClr val="8D0D75"/>
    <a:srgbClr val="4423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610" y="-77"/>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04.02.2025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04.02.2025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04.02.2025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04.02.2025</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1763687" y="843558"/>
            <a:ext cx="5976664" cy="3240360"/>
          </a:xfrm>
          <a:prstGeom prst="rect">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2051719" y="1268320"/>
            <a:ext cx="5400599" cy="2246769"/>
          </a:xfrm>
          <a:prstGeom prst="rect">
            <a:avLst/>
          </a:prstGeom>
          <a:noFill/>
        </p:spPr>
        <p:txBody>
          <a:bodyPr wrap="square">
            <a:spAutoFit/>
          </a:bodyPr>
          <a:lstStyle/>
          <a:p>
            <a:pPr algn="ctr"/>
            <a:r>
              <a:rPr lang="ru-RU" sz="2400" dirty="0">
                <a:solidFill>
                  <a:srgbClr val="7030A0"/>
                </a:solidFill>
                <a:latin typeface="Haettenschweiler" pitchFamily="34" charset="0"/>
                <a:cs typeface="Times New Roman" pitchFamily="18" charset="0"/>
              </a:rPr>
              <a:t>X </a:t>
            </a:r>
            <a:r>
              <a:rPr lang="ru-RU" sz="2400" dirty="0" smtClean="0">
                <a:solidFill>
                  <a:srgbClr val="7030A0"/>
                </a:solidFill>
                <a:latin typeface="Haettenschweiler" pitchFamily="34" charset="0"/>
                <a:cs typeface="Times New Roman" pitchFamily="18" charset="0"/>
              </a:rPr>
              <a:t>Областной Чемпионат </a:t>
            </a:r>
            <a:r>
              <a:rPr lang="ru-RU" sz="2400" dirty="0">
                <a:solidFill>
                  <a:srgbClr val="7030A0"/>
                </a:solidFill>
                <a:latin typeface="Haettenschweiler" pitchFamily="34" charset="0"/>
                <a:cs typeface="Times New Roman" pitchFamily="18" charset="0"/>
              </a:rPr>
              <a:t>командных игр-конкурсов</a:t>
            </a:r>
          </a:p>
          <a:p>
            <a:pPr algn="ctr"/>
            <a:r>
              <a:rPr lang="ru-RU" sz="2400" dirty="0">
                <a:solidFill>
                  <a:srgbClr val="7030A0"/>
                </a:solidFill>
                <a:latin typeface="Haettenschweiler" pitchFamily="34" charset="0"/>
                <a:cs typeface="Times New Roman" pitchFamily="18" charset="0"/>
              </a:rPr>
              <a:t> по финансовой грамотности </a:t>
            </a:r>
            <a:endParaRPr lang="ru-RU" sz="2400" dirty="0" smtClean="0">
              <a:solidFill>
                <a:srgbClr val="7030A0"/>
              </a:solidFill>
              <a:latin typeface="Haettenschweiler" pitchFamily="34" charset="0"/>
              <a:cs typeface="Times New Roman" pitchFamily="18" charset="0"/>
            </a:endParaRPr>
          </a:p>
          <a:p>
            <a:pPr algn="ctr"/>
            <a:r>
              <a:rPr lang="ru-RU" sz="2400" dirty="0" smtClean="0">
                <a:solidFill>
                  <a:srgbClr val="7030A0"/>
                </a:solidFill>
                <a:latin typeface="Haettenschweiler" pitchFamily="34" charset="0"/>
                <a:cs typeface="Times New Roman" pitchFamily="18" charset="0"/>
              </a:rPr>
              <a:t>для </a:t>
            </a:r>
            <a:r>
              <a:rPr lang="ru-RU" sz="2400" dirty="0">
                <a:solidFill>
                  <a:srgbClr val="7030A0"/>
                </a:solidFill>
                <a:latin typeface="Haettenschweiler" pitchFamily="34" charset="0"/>
                <a:cs typeface="Times New Roman" pitchFamily="18" charset="0"/>
              </a:rPr>
              <a:t>обучающихся Омской области</a:t>
            </a:r>
          </a:p>
          <a:p>
            <a:pPr algn="ctr"/>
            <a:endParaRPr lang="en-US" sz="2400" dirty="0">
              <a:solidFill>
                <a:schemeClr val="bg2">
                  <a:lumMod val="25000"/>
                </a:schemeClr>
              </a:solidFill>
              <a:latin typeface="Haettenschweiler" pitchFamily="34" charset="0"/>
              <a:cs typeface="Times New Roman" pitchFamily="18" charset="0"/>
            </a:endParaRPr>
          </a:p>
          <a:p>
            <a:pPr algn="ctr"/>
            <a:r>
              <a:rPr lang="ru-RU" sz="2000" i="1" dirty="0" smtClean="0">
                <a:solidFill>
                  <a:schemeClr val="accent6">
                    <a:lumMod val="50000"/>
                  </a:schemeClr>
                </a:solidFill>
                <a:latin typeface="Franklin Gothic Demi" pitchFamily="34" charset="0"/>
              </a:rPr>
              <a:t>Средняя </a:t>
            </a:r>
            <a:r>
              <a:rPr lang="ru-RU" sz="2000" i="1" dirty="0">
                <a:solidFill>
                  <a:schemeClr val="accent6">
                    <a:lumMod val="50000"/>
                  </a:schemeClr>
                </a:solidFill>
                <a:latin typeface="Franklin Gothic Demi" pitchFamily="34" charset="0"/>
              </a:rPr>
              <a:t>лига</a:t>
            </a:r>
          </a:p>
          <a:p>
            <a:pPr algn="ctr"/>
            <a:r>
              <a:rPr lang="ru-RU" sz="2400" dirty="0" smtClean="0">
                <a:solidFill>
                  <a:srgbClr val="7030A0"/>
                </a:solidFill>
                <a:latin typeface="Haettenschweiler" pitchFamily="34" charset="0"/>
              </a:rPr>
              <a:t>Второй тур</a:t>
            </a:r>
            <a:endParaRPr lang="ru-RU" sz="2400" dirty="0">
              <a:solidFill>
                <a:srgbClr val="7030A0"/>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5" descr="https://i.pinimg.com/736x/6c/9c/35/6c9c35159cc7ff23ccf75df37731b7c3.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7" descr="https://i.pinimg.com/736x/6c/9c/35/6c9c35159cc7ff23ccf75df37731b7c3.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0" descr="Изображение пина-истории"/>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33" descr="https://i.pinimg.com/736x/28/17/28/28172849a2e90282dc8cceca492162ef.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C:\Users\user\Desktop\Чемпионат по ФГ 2024-2025\для презы\2 тур\4697c7d6c2e5a2ccf082b9691a6fd3db.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300190" y="2463738"/>
            <a:ext cx="2304256" cy="23042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Чемпионат по ФГ 2024-2025\для презы\2 тур\602963a6863d7272656fa3a00d9a2efd.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59783" y1="25679" x2="59783" y2="25679"/>
                      </a14:backgroundRemoval>
                    </a14:imgEffect>
                  </a14:imgLayer>
                </a14:imgProps>
              </a:ext>
              <a:ext uri="{28A0092B-C50C-407E-A947-70E740481C1C}">
                <a14:useLocalDpi xmlns:a14="http://schemas.microsoft.com/office/drawing/2010/main" val="0"/>
              </a:ext>
            </a:extLst>
          </a:blip>
          <a:srcRect/>
          <a:stretch>
            <a:fillRect/>
          </a:stretch>
        </p:blipFill>
        <p:spPr bwMode="auto">
          <a:xfrm rot="3277729">
            <a:off x="368886" y="1873823"/>
            <a:ext cx="3109877" cy="3109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5358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6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306899" y="2856011"/>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60374" y="1382820"/>
            <a:ext cx="6790933" cy="1477328"/>
          </a:xfrm>
          <a:prstGeom prst="rect">
            <a:avLst/>
          </a:prstGeom>
        </p:spPr>
        <p:txBody>
          <a:bodyPr wrap="square">
            <a:spAutoFit/>
          </a:bodyPr>
          <a:lstStyle/>
          <a:p>
            <a:pPr algn="ctr"/>
            <a:r>
              <a:rPr lang="ru-RU" i="1" dirty="0">
                <a:latin typeface="Times New Roman" pitchFamily="18" charset="0"/>
                <a:cs typeface="Times New Roman" pitchFamily="18" charset="0"/>
              </a:rPr>
              <a:t>Выберите один верный ответ:</a:t>
            </a:r>
          </a:p>
          <a:p>
            <a:pPr algn="ctr"/>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Тариф </a:t>
            </a:r>
            <a:r>
              <a:rPr lang="ru-RU" dirty="0">
                <a:latin typeface="Times New Roman" pitchFamily="18" charset="0"/>
                <a:cs typeface="Times New Roman" pitchFamily="18" charset="0"/>
              </a:rPr>
              <a:t>1</a:t>
            </a:r>
          </a:p>
          <a:p>
            <a:pPr algn="ctr"/>
            <a:r>
              <a:rPr lang="ru-RU"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Тариф </a:t>
            </a:r>
            <a:r>
              <a:rPr lang="ru-RU" dirty="0">
                <a:latin typeface="Times New Roman" pitchFamily="18" charset="0"/>
                <a:cs typeface="Times New Roman" pitchFamily="18" charset="0"/>
              </a:rPr>
              <a:t>2</a:t>
            </a:r>
          </a:p>
          <a:p>
            <a:pPr algn="ctr"/>
            <a:r>
              <a:rPr lang="ru-RU" dirty="0" smtClean="0">
                <a:latin typeface="Times New Roman" pitchFamily="18" charset="0"/>
                <a:cs typeface="Times New Roman" pitchFamily="18" charset="0"/>
              </a:rPr>
              <a:t>3)</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Тариф </a:t>
            </a:r>
            <a:r>
              <a:rPr lang="ru-RU" dirty="0">
                <a:latin typeface="Times New Roman" pitchFamily="18" charset="0"/>
                <a:cs typeface="Times New Roman" pitchFamily="18" charset="0"/>
              </a:rPr>
              <a:t>3 </a:t>
            </a:r>
          </a:p>
          <a:p>
            <a:pPr algn="ctr"/>
            <a:r>
              <a:rPr lang="ru-RU" dirty="0" smtClean="0">
                <a:latin typeface="Times New Roman" pitchFamily="18" charset="0"/>
                <a:cs typeface="Times New Roman" pitchFamily="18" charset="0"/>
              </a:rPr>
              <a:t>4)</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Тариф </a:t>
            </a:r>
            <a:r>
              <a:rPr lang="ru-RU" dirty="0">
                <a:latin typeface="Times New Roman" pitchFamily="18" charset="0"/>
                <a:cs typeface="Times New Roman" pitchFamily="18" charset="0"/>
              </a:rPr>
              <a:t>4</a:t>
            </a: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308304" y="1978045"/>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8567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7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49903" y="3435846"/>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96120" y="1275606"/>
            <a:ext cx="6768752" cy="3693319"/>
          </a:xfrm>
          <a:prstGeom prst="rect">
            <a:avLst/>
          </a:prstGeom>
        </p:spPr>
        <p:txBody>
          <a:bodyPr wrap="square">
            <a:spAutoFit/>
          </a:bodyPr>
          <a:lstStyle/>
          <a:p>
            <a:pPr algn="just"/>
            <a:r>
              <a:rPr lang="ru-RU" dirty="0">
                <a:latin typeface="Times New Roman" pitchFamily="18" charset="0"/>
                <a:cs typeface="Times New Roman" pitchFamily="18" charset="0"/>
              </a:rPr>
              <a:t>Вы получили сообщение, что на вашу банковскую карту поступил денежный перевод в сумме 40 тысяч рублей. Отправитель денег вам незнаком, и вы подозреваете, что перевод совершен ошибочно. Что вам делать, чтобы вернуть деньги отправителю? </a:t>
            </a:r>
            <a:endParaRPr lang="en-US"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algn="just"/>
            <a:r>
              <a:rPr lang="ru-RU" i="1" dirty="0">
                <a:latin typeface="Times New Roman" pitchFamily="18" charset="0"/>
                <a:cs typeface="Times New Roman" pitchFamily="18" charset="0"/>
              </a:rPr>
              <a:t>Выберите верный порядок действий:</a:t>
            </a:r>
          </a:p>
          <a:p>
            <a:pPr marL="342900" indent="-342900" algn="just">
              <a:buFont typeface="+mj-lt"/>
              <a:buAutoNum type="arabicParenR"/>
            </a:pPr>
            <a:r>
              <a:rPr lang="ru-RU" dirty="0" smtClean="0">
                <a:latin typeface="Times New Roman" pitchFamily="18" charset="0"/>
                <a:cs typeface="Times New Roman" pitchFamily="18" charset="0"/>
              </a:rPr>
              <a:t>Запросите </a:t>
            </a:r>
            <a:r>
              <a:rPr lang="ru-RU" dirty="0">
                <a:latin typeface="Times New Roman" pitchFamily="18" charset="0"/>
                <a:cs typeface="Times New Roman" pitchFamily="18" charset="0"/>
              </a:rPr>
              <a:t>у банка выписку по своему счету либо подтверждающий документ, на основании которого пришли деньги</a:t>
            </a:r>
          </a:p>
          <a:p>
            <a:pPr marL="342900" indent="-342900" algn="just">
              <a:buFont typeface="+mj-lt"/>
              <a:buAutoNum type="arabicParenR"/>
            </a:pPr>
            <a:r>
              <a:rPr lang="ru-RU" dirty="0" smtClean="0">
                <a:latin typeface="Times New Roman" pitchFamily="18" charset="0"/>
                <a:cs typeface="Times New Roman" pitchFamily="18" charset="0"/>
              </a:rPr>
              <a:t>Убедитесь</a:t>
            </a:r>
            <a:r>
              <a:rPr lang="ru-RU" dirty="0">
                <a:latin typeface="Times New Roman" pitchFamily="18" charset="0"/>
                <a:cs typeface="Times New Roman" pitchFamily="18" charset="0"/>
              </a:rPr>
              <a:t>, что деньги действительно перевели на ваш счет</a:t>
            </a:r>
          </a:p>
          <a:p>
            <a:pPr marL="342900" indent="-342900" algn="just">
              <a:buFont typeface="+mj-lt"/>
              <a:buAutoNum type="arabicParenR"/>
            </a:pPr>
            <a:r>
              <a:rPr lang="ru-RU" dirty="0" smtClean="0">
                <a:latin typeface="Times New Roman" pitchFamily="18" charset="0"/>
                <a:cs typeface="Times New Roman" pitchFamily="18" charset="0"/>
              </a:rPr>
              <a:t>Обратитесь </a:t>
            </a:r>
            <a:r>
              <a:rPr lang="ru-RU" dirty="0">
                <a:latin typeface="Times New Roman" pitchFamily="18" charset="0"/>
                <a:cs typeface="Times New Roman" pitchFamily="18" charset="0"/>
              </a:rPr>
              <a:t>в банк и попросите перечислить эту сумму обратно отправителю</a:t>
            </a:r>
          </a:p>
          <a:p>
            <a:pPr algn="just"/>
            <a:endParaRPr lang="ru-RU"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251308" y="256456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7127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8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49903" y="3435846"/>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96120" y="1275606"/>
            <a:ext cx="6768752" cy="2308324"/>
          </a:xfrm>
          <a:prstGeom prst="rect">
            <a:avLst/>
          </a:prstGeom>
        </p:spPr>
        <p:txBody>
          <a:bodyPr wrap="square">
            <a:spAutoFit/>
          </a:bodyPr>
          <a:lstStyle/>
          <a:p>
            <a:pPr algn="just"/>
            <a:r>
              <a:rPr lang="ru-RU" dirty="0">
                <a:latin typeface="Times New Roman" pitchFamily="18" charset="0"/>
                <a:cs typeface="Times New Roman" pitchFamily="18" charset="0"/>
              </a:rPr>
              <a:t>Для перевода денежных средств по Системе быстрых платежей (СБП) в обязательном порядке нужно знать номер карты или счет получателя</a:t>
            </a:r>
            <a:r>
              <a:rPr lang="ru-RU"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algn="just"/>
            <a:r>
              <a:rPr lang="ru-RU" i="1" dirty="0">
                <a:latin typeface="Times New Roman" pitchFamily="18" charset="0"/>
                <a:cs typeface="Times New Roman" pitchFamily="18" charset="0"/>
              </a:rPr>
              <a:t>Выберите один верный ответ:</a:t>
            </a:r>
          </a:p>
          <a:p>
            <a:pPr algn="just"/>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Верно</a:t>
            </a:r>
            <a:endParaRPr lang="ru-RU" dirty="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Неверно</a:t>
            </a:r>
            <a:endParaRPr lang="ru-RU" dirty="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251308" y="256456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1352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9 </a:t>
            </a:r>
          </a:p>
        </p:txBody>
      </p:sp>
      <p:sp>
        <p:nvSpPr>
          <p:cNvPr id="23" name="Прямоугольник 22"/>
          <p:cNvSpPr/>
          <p:nvPr/>
        </p:nvSpPr>
        <p:spPr>
          <a:xfrm>
            <a:off x="284127" y="1189844"/>
            <a:ext cx="6592129"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6825429" y="2945250"/>
            <a:ext cx="2339752" cy="2263456"/>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96120" y="1410406"/>
            <a:ext cx="6020096" cy="2308324"/>
          </a:xfrm>
          <a:prstGeom prst="rect">
            <a:avLst/>
          </a:prstGeom>
        </p:spPr>
        <p:txBody>
          <a:bodyPr wrap="square">
            <a:spAutoFit/>
          </a:bodyPr>
          <a:lstStyle/>
          <a:p>
            <a:pPr algn="just"/>
            <a:r>
              <a:rPr lang="ru-RU" dirty="0">
                <a:latin typeface="Times New Roman" pitchFamily="18" charset="0"/>
                <a:cs typeface="Times New Roman" pitchFamily="18" charset="0"/>
              </a:rPr>
              <a:t>Что нужно сделать, если вы или ваши родные столкнулись с мошенничеством и с карты списали деньги</a:t>
            </a:r>
            <a:r>
              <a:rPr lang="ru-RU"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algn="just"/>
            <a:r>
              <a:rPr lang="ru-RU" i="1" dirty="0">
                <a:latin typeface="Times New Roman" pitchFamily="18" charset="0"/>
                <a:cs typeface="Times New Roman" pitchFamily="18" charset="0"/>
              </a:rPr>
              <a:t>Выберите верный порядок действий:</a:t>
            </a:r>
          </a:p>
          <a:p>
            <a:pPr algn="just"/>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Заблокировать </a:t>
            </a:r>
            <a:r>
              <a:rPr lang="ru-RU" dirty="0">
                <a:latin typeface="Times New Roman" pitchFamily="18" charset="0"/>
                <a:cs typeface="Times New Roman" pitchFamily="18" charset="0"/>
              </a:rPr>
              <a:t>карту</a:t>
            </a:r>
          </a:p>
          <a:p>
            <a:pPr algn="just"/>
            <a:r>
              <a:rPr lang="ru-RU"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Сообщить </a:t>
            </a:r>
            <a:r>
              <a:rPr lang="ru-RU" dirty="0">
                <a:latin typeface="Times New Roman" pitchFamily="18" charset="0"/>
                <a:cs typeface="Times New Roman" pitchFamily="18" charset="0"/>
              </a:rPr>
              <a:t>в банк о случившемся</a:t>
            </a:r>
          </a:p>
          <a:p>
            <a:pPr algn="just"/>
            <a:r>
              <a:rPr lang="ru-RU" dirty="0" smtClean="0">
                <a:latin typeface="Times New Roman" pitchFamily="18" charset="0"/>
                <a:cs typeface="Times New Roman" pitchFamily="18" charset="0"/>
              </a:rPr>
              <a:t>3)</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Написать </a:t>
            </a:r>
            <a:r>
              <a:rPr lang="ru-RU" dirty="0">
                <a:latin typeface="Times New Roman" pitchFamily="18" charset="0"/>
                <a:cs typeface="Times New Roman" pitchFamily="18" charset="0"/>
              </a:rPr>
              <a:t>заявление в полицию</a:t>
            </a:r>
          </a:p>
          <a:p>
            <a:pPr algn="just"/>
            <a:endParaRPr lang="ru-RU"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015078" y="2205422"/>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58780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TextBox 8"/>
          <p:cNvSpPr txBox="1"/>
          <p:nvPr/>
        </p:nvSpPr>
        <p:spPr>
          <a:xfrm>
            <a:off x="1682869" y="1491630"/>
            <a:ext cx="5852405" cy="646331"/>
          </a:xfrm>
          <a:prstGeom prst="rect">
            <a:avLst/>
          </a:prstGeom>
          <a:noFill/>
        </p:spPr>
        <p:txBody>
          <a:bodyPr wrap="square" rtlCol="0">
            <a:spAutoFit/>
          </a:bodyPr>
          <a:lstStyle/>
          <a:p>
            <a:pPr algn="ctr"/>
            <a:r>
              <a:rPr lang="ru-RU" sz="3600" b="1" i="1" dirty="0" smtClean="0">
                <a:solidFill>
                  <a:schemeClr val="accent4">
                    <a:lumMod val="75000"/>
                  </a:schemeClr>
                </a:solidFill>
                <a:latin typeface="Batang" pitchFamily="18" charset="-127"/>
                <a:ea typeface="Batang" pitchFamily="18" charset="-127"/>
              </a:rPr>
              <a:t>Благодарим за участие!</a:t>
            </a:r>
          </a:p>
        </p:txBody>
      </p:sp>
      <p:pic>
        <p:nvPicPr>
          <p:cNvPr id="10" name="Picture 2" descr="C:\Users\user\Desktop\Чемпионат по ФГ 2024-2025\для презы\2 тур\4697c7d6c2e5a2ccf082b9691a6fd3db.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275856" y="2355726"/>
            <a:ext cx="2448272" cy="2448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220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545371" y="843558"/>
            <a:ext cx="7038409" cy="3886827"/>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Прямоугольник 12"/>
          <p:cNvSpPr/>
          <p:nvPr/>
        </p:nvSpPr>
        <p:spPr>
          <a:xfrm>
            <a:off x="541750" y="160337"/>
            <a:ext cx="8278722" cy="448034"/>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400" dirty="0" smtClean="0">
              <a:solidFill>
                <a:schemeClr val="accent4">
                  <a:lumMod val="75000"/>
                </a:schemeClr>
              </a:solidFill>
              <a:latin typeface="Franklin Gothic Demi" pitchFamily="34" charset="0"/>
            </a:endParaRPr>
          </a:p>
        </p:txBody>
      </p:sp>
      <p:sp>
        <p:nvSpPr>
          <p:cNvPr id="6" name="Прямоугольник 5"/>
          <p:cNvSpPr/>
          <p:nvPr/>
        </p:nvSpPr>
        <p:spPr>
          <a:xfrm>
            <a:off x="575745" y="179085"/>
            <a:ext cx="8278722" cy="338554"/>
          </a:xfrm>
          <a:prstGeom prst="rect">
            <a:avLst/>
          </a:prstGeom>
          <a:noFill/>
        </p:spPr>
        <p:txBody>
          <a:bodyPr wrap="square">
            <a:spAutoFit/>
          </a:bodyPr>
          <a:lstStyle/>
          <a:p>
            <a:r>
              <a:rPr lang="ru-RU" sz="1600" dirty="0">
                <a:solidFill>
                  <a:srgbClr val="7030A0"/>
                </a:solidFill>
                <a:latin typeface="Haettenschweiler" pitchFamily="34" charset="0"/>
                <a:cs typeface="Times New Roman" pitchFamily="18" charset="0"/>
              </a:rPr>
              <a:t>X Областной Чемпионат командных </a:t>
            </a:r>
            <a:r>
              <a:rPr lang="ru-RU" sz="1600" dirty="0" smtClean="0">
                <a:solidFill>
                  <a:srgbClr val="7030A0"/>
                </a:solidFill>
                <a:latin typeface="Haettenschweiler" pitchFamily="34" charset="0"/>
                <a:cs typeface="Times New Roman" pitchFamily="18" charset="0"/>
              </a:rPr>
              <a:t>игр-конкурсов </a:t>
            </a:r>
            <a:r>
              <a:rPr lang="ru-RU" sz="1600" dirty="0">
                <a:solidFill>
                  <a:srgbClr val="7030A0"/>
                </a:solidFill>
                <a:latin typeface="Haettenschweiler" pitchFamily="34" charset="0"/>
                <a:cs typeface="Times New Roman" pitchFamily="18" charset="0"/>
              </a:rPr>
              <a:t>по финансовой грамотности </a:t>
            </a:r>
            <a:r>
              <a:rPr lang="ru-RU" sz="1600" dirty="0" smtClean="0">
                <a:solidFill>
                  <a:srgbClr val="7030A0"/>
                </a:solidFill>
                <a:latin typeface="Haettenschweiler" pitchFamily="34" charset="0"/>
                <a:cs typeface="Times New Roman" pitchFamily="18" charset="0"/>
              </a:rPr>
              <a:t>для </a:t>
            </a:r>
            <a:r>
              <a:rPr lang="ru-RU" sz="1600" dirty="0">
                <a:solidFill>
                  <a:srgbClr val="7030A0"/>
                </a:solidFill>
                <a:latin typeface="Haettenschweiler" pitchFamily="34" charset="0"/>
                <a:cs typeface="Times New Roman" pitchFamily="18" charset="0"/>
              </a:rPr>
              <a:t>обучающихся Омской области</a:t>
            </a:r>
          </a:p>
        </p:txBody>
      </p:sp>
      <p:sp>
        <p:nvSpPr>
          <p:cNvPr id="9" name="TextBox 8"/>
          <p:cNvSpPr txBox="1"/>
          <p:nvPr/>
        </p:nvSpPr>
        <p:spPr>
          <a:xfrm>
            <a:off x="746328" y="876378"/>
            <a:ext cx="6705991" cy="3877985"/>
          </a:xfrm>
          <a:prstGeom prst="rect">
            <a:avLst/>
          </a:prstGeom>
          <a:noFill/>
        </p:spPr>
        <p:txBody>
          <a:bodyPr wrap="square" rtlCol="0">
            <a:spAutoFit/>
          </a:bodyPr>
          <a:lstStyle/>
          <a:p>
            <a:pPr algn="ctr"/>
            <a:r>
              <a:rPr lang="ru-RU" b="1" dirty="0" smtClean="0">
                <a:solidFill>
                  <a:srgbClr val="7030A0"/>
                </a:solidFill>
                <a:latin typeface="Times New Roman" pitchFamily="18" charset="0"/>
                <a:cs typeface="Times New Roman" pitchFamily="18" charset="0"/>
              </a:rPr>
              <a:t>Правила игры</a:t>
            </a:r>
          </a:p>
          <a:p>
            <a:pPr algn="ctr"/>
            <a:endParaRPr lang="ru-RU" dirty="0" smtClean="0">
              <a:latin typeface="Times New Roman" pitchFamily="18" charset="0"/>
              <a:cs typeface="Times New Roman" pitchFamily="18" charset="0"/>
            </a:endParaRPr>
          </a:p>
          <a:p>
            <a:pPr algn="just"/>
            <a:r>
              <a:rPr lang="ru-RU" sz="1600" dirty="0">
                <a:latin typeface="Times New Roman" pitchFamily="18" charset="0"/>
                <a:cs typeface="Times New Roman" pitchFamily="18" charset="0"/>
              </a:rPr>
              <a:t>Каждый тур состоит из </a:t>
            </a:r>
            <a:r>
              <a:rPr lang="ru-RU" sz="1600" b="1" dirty="0" smtClean="0">
                <a:solidFill>
                  <a:srgbClr val="7030A0"/>
                </a:solidFill>
                <a:latin typeface="Times New Roman" pitchFamily="18" charset="0"/>
                <a:cs typeface="Times New Roman" pitchFamily="18" charset="0"/>
              </a:rPr>
              <a:t>9 заданий</a:t>
            </a:r>
            <a:r>
              <a:rPr lang="ru-RU" sz="1600" dirty="0">
                <a:latin typeface="Times New Roman" pitchFamily="18" charset="0"/>
                <a:cs typeface="Times New Roman" pitchFamily="18" charset="0"/>
              </a:rPr>
              <a:t>, разных по степени </a:t>
            </a:r>
            <a:r>
              <a:rPr lang="ru-RU" sz="1600" dirty="0" smtClean="0">
                <a:latin typeface="Times New Roman" pitchFamily="18" charset="0"/>
                <a:cs typeface="Times New Roman" pitchFamily="18" charset="0"/>
              </a:rPr>
              <a:t>сложности</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и </a:t>
            </a:r>
            <a:r>
              <a:rPr lang="ru-RU" sz="1600" dirty="0">
                <a:latin typeface="Times New Roman" pitchFamily="18" charset="0"/>
                <a:cs typeface="Times New Roman" pitchFamily="18" charset="0"/>
              </a:rPr>
              <a:t>формату ответа</a:t>
            </a:r>
            <a:r>
              <a:rPr lang="ru-RU" sz="1600" dirty="0" smtClean="0">
                <a:latin typeface="Times New Roman" pitchFamily="18" charset="0"/>
                <a:cs typeface="Times New Roman" pitchFamily="18" charset="0"/>
              </a:rPr>
              <a:t>.</a:t>
            </a:r>
          </a:p>
          <a:p>
            <a:pPr algn="just"/>
            <a:r>
              <a:rPr lang="ru-RU" sz="1600" dirty="0" smtClean="0">
                <a:latin typeface="Times New Roman" pitchFamily="18" charset="0"/>
                <a:cs typeface="Times New Roman" pitchFamily="18" charset="0"/>
              </a:rPr>
              <a:t>Команды </a:t>
            </a:r>
            <a:r>
              <a:rPr lang="ru-RU" sz="1600" dirty="0">
                <a:latin typeface="Times New Roman" pitchFamily="18" charset="0"/>
                <a:cs typeface="Times New Roman" pitchFamily="18" charset="0"/>
              </a:rPr>
              <a:t>получают каждое задание </a:t>
            </a:r>
            <a:r>
              <a:rPr lang="ru-RU" sz="1600" b="1" dirty="0" smtClean="0">
                <a:solidFill>
                  <a:srgbClr val="7030A0"/>
                </a:solidFill>
                <a:latin typeface="Times New Roman" pitchFamily="18" charset="0"/>
                <a:cs typeface="Times New Roman" pitchFamily="18" charset="0"/>
              </a:rPr>
              <a:t>отдельно</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(по одному) </a:t>
            </a:r>
            <a:r>
              <a:rPr lang="ru-RU" sz="1600" dirty="0">
                <a:latin typeface="Times New Roman" pitchFamily="18" charset="0"/>
                <a:cs typeface="Times New Roman" pitchFamily="18" charset="0"/>
              </a:rPr>
              <a:t>и решают </a:t>
            </a:r>
            <a:r>
              <a:rPr lang="ru-RU" sz="1600" dirty="0" smtClean="0">
                <a:latin typeface="Times New Roman" pitchFamily="18" charset="0"/>
                <a:cs typeface="Times New Roman" pitchFamily="18" charset="0"/>
              </a:rPr>
              <a:t>          в </a:t>
            </a:r>
            <a:r>
              <a:rPr lang="ru-RU" sz="1600" b="1" dirty="0" smtClean="0">
                <a:solidFill>
                  <a:srgbClr val="7030A0"/>
                </a:solidFill>
                <a:latin typeface="Times New Roman" pitchFamily="18" charset="0"/>
                <a:cs typeface="Times New Roman" pitchFamily="18" charset="0"/>
              </a:rPr>
              <a:t>строго отведенное время</a:t>
            </a:r>
            <a:r>
              <a:rPr lang="ru-RU" sz="1600" dirty="0" smtClean="0">
                <a:latin typeface="Times New Roman" pitchFamily="18" charset="0"/>
                <a:cs typeface="Times New Roman" pitchFamily="18" charset="0"/>
              </a:rPr>
              <a:t>. Ведущий поочередно зачитывает задания, которые параллельно </a:t>
            </a:r>
            <a:r>
              <a:rPr lang="ru-RU" sz="1600" dirty="0" smtClean="0">
                <a:latin typeface="Times New Roman" pitchFamily="18" charset="0"/>
                <a:cs typeface="Times New Roman" pitchFamily="18" charset="0"/>
              </a:rPr>
              <a:t>транслируются </a:t>
            </a:r>
            <a:r>
              <a:rPr lang="ru-RU" sz="1600" dirty="0" smtClean="0">
                <a:latin typeface="Times New Roman" pitchFamily="18" charset="0"/>
                <a:cs typeface="Times New Roman" pitchFamily="18" charset="0"/>
              </a:rPr>
              <a:t>на экране. На обсуждение одного задания ведущий дает </a:t>
            </a:r>
            <a:r>
              <a:rPr lang="ru-RU" sz="1600" b="1" dirty="0" smtClean="0">
                <a:solidFill>
                  <a:srgbClr val="7030A0"/>
                </a:solidFill>
                <a:latin typeface="Times New Roman" pitchFamily="18" charset="0"/>
                <a:cs typeface="Times New Roman" pitchFamily="18" charset="0"/>
              </a:rPr>
              <a:t>3 минуты</a:t>
            </a:r>
            <a:r>
              <a:rPr lang="ru-RU" sz="1600" dirty="0" smtClean="0">
                <a:latin typeface="Times New Roman" pitchFamily="18" charset="0"/>
                <a:cs typeface="Times New Roman" pitchFamily="18" charset="0"/>
              </a:rPr>
              <a:t>. За </a:t>
            </a:r>
            <a:r>
              <a:rPr lang="ru-RU" sz="1600" b="1" dirty="0" smtClean="0">
                <a:solidFill>
                  <a:srgbClr val="7030A0"/>
                </a:solidFill>
                <a:latin typeface="Times New Roman" pitchFamily="18" charset="0"/>
                <a:cs typeface="Times New Roman" pitchFamily="18" charset="0"/>
              </a:rPr>
              <a:t>20 секунд </a:t>
            </a:r>
            <a:r>
              <a:rPr lang="ru-RU" sz="1600" dirty="0" smtClean="0">
                <a:latin typeface="Times New Roman" pitchFamily="18" charset="0"/>
                <a:cs typeface="Times New Roman" pitchFamily="18" charset="0"/>
              </a:rPr>
              <a:t>до конца отведенного времени звучит предупреждающий звуковой сигнал, и команды должны передать членам счетной комиссии </a:t>
            </a:r>
            <a:r>
              <a:rPr lang="ru-RU" sz="1600" b="1" i="1" dirty="0" smtClean="0">
                <a:solidFill>
                  <a:srgbClr val="7030A0"/>
                </a:solidFill>
                <a:latin typeface="Times New Roman" pitchFamily="18" charset="0"/>
                <a:cs typeface="Times New Roman" pitchFamily="18" charset="0"/>
              </a:rPr>
              <a:t>заполненный бланк с ответом</a:t>
            </a:r>
            <a:r>
              <a:rPr lang="ru-RU" sz="1600" dirty="0" smtClean="0">
                <a:latin typeface="Times New Roman" pitchFamily="18" charset="0"/>
                <a:cs typeface="Times New Roman" pitchFamily="18" charset="0"/>
              </a:rPr>
              <a:t>.</a:t>
            </a:r>
          </a:p>
          <a:p>
            <a:pPr algn="just"/>
            <a:r>
              <a:rPr lang="ru-RU" sz="1600" dirty="0" smtClean="0">
                <a:latin typeface="Times New Roman" pitchFamily="18" charset="0"/>
                <a:cs typeface="Times New Roman" pitchFamily="18" charset="0"/>
              </a:rPr>
              <a:t>По </a:t>
            </a:r>
            <a:r>
              <a:rPr lang="ru-RU" sz="1600" dirty="0">
                <a:latin typeface="Times New Roman" pitchFamily="18" charset="0"/>
                <a:cs typeface="Times New Roman" pitchFamily="18" charset="0"/>
              </a:rPr>
              <a:t>истечении 3-х минут ведущий объявляет «</a:t>
            </a:r>
            <a:r>
              <a:rPr lang="ru-RU" sz="1600" b="1" dirty="0">
                <a:solidFill>
                  <a:srgbClr val="7030A0"/>
                </a:solidFill>
                <a:latin typeface="Times New Roman" pitchFamily="18" charset="0"/>
                <a:cs typeface="Times New Roman" pitchFamily="18" charset="0"/>
              </a:rPr>
              <a:t>Стоп</a:t>
            </a:r>
            <a:r>
              <a:rPr lang="ru-RU" sz="1600" dirty="0">
                <a:latin typeface="Times New Roman" pitchFamily="18" charset="0"/>
                <a:cs typeface="Times New Roman" pitchFamily="18" charset="0"/>
              </a:rPr>
              <a:t>». После данного сигнала ответы не принимаются.</a:t>
            </a:r>
          </a:p>
          <a:p>
            <a:pPr algn="just"/>
            <a:r>
              <a:rPr lang="ru-RU" sz="1600" dirty="0">
                <a:latin typeface="Times New Roman" pitchFamily="18" charset="0"/>
                <a:cs typeface="Times New Roman" pitchFamily="18" charset="0"/>
              </a:rPr>
              <a:t>Ведущий игры оглашает </a:t>
            </a:r>
            <a:r>
              <a:rPr lang="ru-RU" sz="1600" b="1" dirty="0">
                <a:solidFill>
                  <a:srgbClr val="7030A0"/>
                </a:solidFill>
                <a:latin typeface="Times New Roman" pitchFamily="18" charset="0"/>
                <a:cs typeface="Times New Roman" pitchFamily="18" charset="0"/>
              </a:rPr>
              <a:t>правильный ответ после сдачи бланков </a:t>
            </a:r>
            <a:r>
              <a:rPr lang="ru-RU" sz="1600" b="1" dirty="0" smtClean="0">
                <a:solidFill>
                  <a:srgbClr val="7030A0"/>
                </a:solidFill>
                <a:latin typeface="Times New Roman" pitchFamily="18" charset="0"/>
                <a:cs typeface="Times New Roman" pitchFamily="18" charset="0"/>
              </a:rPr>
              <a:t>ответов командами.</a:t>
            </a:r>
            <a:endParaRPr lang="ru-RU" sz="1600" dirty="0">
              <a:solidFill>
                <a:srgbClr val="7030A0"/>
              </a:solidFill>
              <a:latin typeface="Times New Roman" pitchFamily="18" charset="0"/>
              <a:cs typeface="Times New Roman" pitchFamily="18" charset="0"/>
            </a:endParaRPr>
          </a:p>
          <a:p>
            <a:pPr algn="ctr"/>
            <a:endParaRPr lang="ru-RU" dirty="0">
              <a:latin typeface="Times New Roman" pitchFamily="18" charset="0"/>
              <a:cs typeface="Times New Roman" pitchFamily="18" charset="0"/>
            </a:endParaRPr>
          </a:p>
        </p:txBody>
      </p:sp>
      <p:pic>
        <p:nvPicPr>
          <p:cNvPr id="2052" name="Picture 4" descr="C:\Users\user\Desktop\Чемпионат по ФГ 2024-2025\для презы\2 тур\24864fa604c48845ee9e64ebc6441c3c.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9880" y="3291830"/>
            <a:ext cx="1862446" cy="1862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849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1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27093" y="3507854"/>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1043607" y="1635646"/>
            <a:ext cx="5471393" cy="2062103"/>
          </a:xfrm>
          <a:prstGeom prst="rect">
            <a:avLst/>
          </a:prstGeom>
        </p:spPr>
        <p:txBody>
          <a:bodyPr wrap="square">
            <a:spAutoFit/>
          </a:bodyPr>
          <a:lstStyle/>
          <a:p>
            <a:r>
              <a:rPr lang="ru-RU" sz="2000" dirty="0">
                <a:latin typeface="Times New Roman" pitchFamily="18" charset="0"/>
                <a:cs typeface="Times New Roman" pitchFamily="18" charset="0"/>
              </a:rPr>
              <a:t>Напишите названия налогов, которые вы знаете:</a:t>
            </a:r>
          </a:p>
          <a:p>
            <a:r>
              <a:rPr lang="ru-RU" i="1" dirty="0" smtClean="0">
                <a:latin typeface="Times New Roman" pitchFamily="18" charset="0"/>
                <a:cs typeface="Times New Roman"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ru-RU" i="1"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164288" y="254880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803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2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27093" y="3507854"/>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395536" y="1189844"/>
            <a:ext cx="6912767" cy="3693319"/>
          </a:xfrm>
          <a:prstGeom prst="rect">
            <a:avLst/>
          </a:prstGeom>
        </p:spPr>
        <p:txBody>
          <a:bodyPr wrap="square">
            <a:spAutoFit/>
          </a:bodyPr>
          <a:lstStyle/>
          <a:p>
            <a:pPr algn="just"/>
            <a:r>
              <a:rPr lang="ru-RU" dirty="0">
                <a:latin typeface="Times New Roman" pitchFamily="18" charset="0"/>
                <a:cs typeface="Times New Roman" pitchFamily="18" charset="0"/>
              </a:rPr>
              <a:t>Скоро лето. Сергей мечтает о скейтборде. Для того чтобы заработать деньги на свою мечту, он устроился на работу по благоустройству территории округа. За каждый отработанный день ему обещали платить по 400 рублей. Из этой суммы Сергей готов 50% откладывать, чтобы накопить на скейтборд, который стоит 5900 рублей. Сколько полных дней ему нужно проработать, чтобы накопить необходимую сумму?</a:t>
            </a:r>
          </a:p>
          <a:p>
            <a:pPr lvl="1"/>
            <a:r>
              <a:rPr lang="ru-RU" i="1" dirty="0">
                <a:latin typeface="Times New Roman" pitchFamily="18" charset="0"/>
                <a:cs typeface="Times New Roman" pitchFamily="18" charset="0"/>
              </a:rPr>
              <a:t>Выберите один верный ответ:</a:t>
            </a:r>
          </a:p>
          <a:p>
            <a:pPr lvl="1"/>
            <a:r>
              <a:rPr lang="ru-RU" dirty="0" smtClean="0">
                <a:latin typeface="Times New Roman" pitchFamily="18" charset="0"/>
                <a:cs typeface="Times New Roman" pitchFamily="18" charset="0"/>
              </a:rPr>
              <a:t>1) 14 </a:t>
            </a:r>
            <a:r>
              <a:rPr lang="ru-RU" dirty="0">
                <a:latin typeface="Times New Roman" pitchFamily="18" charset="0"/>
                <a:cs typeface="Times New Roman" pitchFamily="18" charset="0"/>
              </a:rPr>
              <a:t>дней</a:t>
            </a:r>
          </a:p>
          <a:p>
            <a:pPr lvl="1"/>
            <a:r>
              <a:rPr lang="ru-RU" dirty="0" smtClean="0">
                <a:latin typeface="Times New Roman" pitchFamily="18" charset="0"/>
                <a:cs typeface="Times New Roman" pitchFamily="18" charset="0"/>
              </a:rPr>
              <a:t>2) 15 </a:t>
            </a:r>
            <a:r>
              <a:rPr lang="ru-RU" dirty="0">
                <a:latin typeface="Times New Roman" pitchFamily="18" charset="0"/>
                <a:cs typeface="Times New Roman" pitchFamily="18" charset="0"/>
              </a:rPr>
              <a:t>дней</a:t>
            </a:r>
          </a:p>
          <a:p>
            <a:pPr lvl="1"/>
            <a:r>
              <a:rPr lang="ru-RU" dirty="0" smtClean="0">
                <a:latin typeface="Times New Roman" pitchFamily="18" charset="0"/>
                <a:cs typeface="Times New Roman" pitchFamily="18" charset="0"/>
              </a:rPr>
              <a:t>3) 29 </a:t>
            </a:r>
            <a:r>
              <a:rPr lang="ru-RU" dirty="0">
                <a:latin typeface="Times New Roman" pitchFamily="18" charset="0"/>
                <a:cs typeface="Times New Roman" pitchFamily="18" charset="0"/>
              </a:rPr>
              <a:t>дней</a:t>
            </a:r>
          </a:p>
          <a:p>
            <a:pPr lvl="1"/>
            <a:r>
              <a:rPr lang="ru-RU" dirty="0" smtClean="0">
                <a:latin typeface="Times New Roman" pitchFamily="18" charset="0"/>
                <a:cs typeface="Times New Roman" pitchFamily="18" charset="0"/>
              </a:rPr>
              <a:t>4) 30 </a:t>
            </a:r>
            <a:r>
              <a:rPr lang="ru-RU" dirty="0">
                <a:latin typeface="Times New Roman" pitchFamily="18" charset="0"/>
                <a:cs typeface="Times New Roman" pitchFamily="18" charset="0"/>
              </a:rPr>
              <a:t>дней</a:t>
            </a:r>
          </a:p>
          <a:p>
            <a:pPr lvl="1"/>
            <a:r>
              <a:rPr lang="ru-RU" dirty="0" smtClean="0">
                <a:latin typeface="Times New Roman" pitchFamily="18" charset="0"/>
                <a:cs typeface="Times New Roman" pitchFamily="18" charset="0"/>
              </a:rPr>
              <a:t>5) 31 </a:t>
            </a:r>
            <a:r>
              <a:rPr lang="ru-RU" dirty="0">
                <a:latin typeface="Times New Roman" pitchFamily="18" charset="0"/>
                <a:cs typeface="Times New Roman" pitchFamily="18" charset="0"/>
              </a:rPr>
              <a:t>день</a:t>
            </a: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164288" y="254880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7731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3 </a:t>
            </a:r>
          </a:p>
        </p:txBody>
      </p:sp>
      <p:sp>
        <p:nvSpPr>
          <p:cNvPr id="23" name="Прямоугольник 22"/>
          <p:cNvSpPr/>
          <p:nvPr/>
        </p:nvSpPr>
        <p:spPr>
          <a:xfrm>
            <a:off x="284127" y="1189844"/>
            <a:ext cx="7155795" cy="383017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27093" y="3507854"/>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323696" y="1199157"/>
            <a:ext cx="6703913" cy="307777"/>
          </a:xfrm>
          <a:prstGeom prst="rect">
            <a:avLst/>
          </a:prstGeom>
        </p:spPr>
        <p:txBody>
          <a:bodyPr wrap="square">
            <a:spAutoFit/>
          </a:bodyPr>
          <a:lstStyle/>
          <a:p>
            <a:r>
              <a:rPr lang="ru-RU" sz="1400" dirty="0">
                <a:latin typeface="Times New Roman" pitchFamily="18" charset="0"/>
                <a:cs typeface="Times New Roman" pitchFamily="18" charset="0"/>
              </a:rPr>
              <a:t>Соотнесите термины (столбец А) с определениями (столбец Б</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164288" y="2548808"/>
            <a:ext cx="1918091" cy="191809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Таблица 10"/>
          <p:cNvGraphicFramePr>
            <a:graphicFrameLocks noGrp="1"/>
          </p:cNvGraphicFramePr>
          <p:nvPr>
            <p:extLst>
              <p:ext uri="{D42A27DB-BD31-4B8C-83A1-F6EECF244321}">
                <p14:modId xmlns:p14="http://schemas.microsoft.com/office/powerpoint/2010/main" val="606361472"/>
              </p:ext>
            </p:extLst>
          </p:nvPr>
        </p:nvGraphicFramePr>
        <p:xfrm>
          <a:off x="2994215" y="1533137"/>
          <a:ext cx="4213835" cy="3482975"/>
        </p:xfrm>
        <a:graphic>
          <a:graphicData uri="http://schemas.openxmlformats.org/drawingml/2006/table">
            <a:tbl>
              <a:tblPr firstRow="1" firstCol="1" bandRow="1">
                <a:tableStyleId>{16D9F66E-5EB9-4882-86FB-DCBF35E3C3E4}</a:tableStyleId>
              </a:tblPr>
              <a:tblGrid>
                <a:gridCol w="353649"/>
                <a:gridCol w="3860186"/>
              </a:tblGrid>
              <a:tr h="328295">
                <a:tc>
                  <a:txBody>
                    <a:bodyPr/>
                    <a:lstStyle/>
                    <a:p>
                      <a:pPr algn="just">
                        <a:lnSpc>
                          <a:spcPct val="115000"/>
                        </a:lnSpc>
                        <a:spcAft>
                          <a:spcPts val="0"/>
                        </a:spcAft>
                      </a:pPr>
                      <a:r>
                        <a:rPr lang="ru-RU" sz="1200" dirty="0">
                          <a:solidFill>
                            <a:srgbClr val="000000"/>
                          </a:solidFill>
                          <a:effectLst/>
                          <a:latin typeface="Times New Roman"/>
                          <a:ea typeface="Calibri"/>
                          <a:cs typeface="Times New Roman"/>
                        </a:rPr>
                        <a:t>№</a:t>
                      </a:r>
                      <a:endParaRPr lang="ru-RU" sz="105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Столбец Б</a:t>
                      </a:r>
                      <a:endParaRPr lang="ru-RU" sz="1050">
                        <a:effectLst/>
                        <a:latin typeface="Calibri"/>
                        <a:ea typeface="Calibri"/>
                        <a:cs typeface="Times New Roman"/>
                      </a:endParaRPr>
                    </a:p>
                  </a:txBody>
                  <a:tcPr marL="68580" marR="68580" marT="0" marB="0"/>
                </a:tc>
              </a:tr>
              <a:tr h="328295">
                <a:tc>
                  <a:txBody>
                    <a:bodyPr/>
                    <a:lstStyle/>
                    <a:p>
                      <a:pPr algn="just">
                        <a:lnSpc>
                          <a:spcPct val="115000"/>
                        </a:lnSpc>
                        <a:spcAft>
                          <a:spcPts val="0"/>
                        </a:spcAft>
                      </a:pPr>
                      <a:r>
                        <a:rPr lang="ru-RU" sz="1200">
                          <a:solidFill>
                            <a:srgbClr val="000000"/>
                          </a:solidFill>
                          <a:effectLst/>
                          <a:latin typeface="Times New Roman"/>
                          <a:ea typeface="Calibri"/>
                          <a:cs typeface="Times New Roman"/>
                        </a:rPr>
                        <a:t>А</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деньги, выдаваемые родителями ребенку на его личные расходы</a:t>
                      </a:r>
                      <a:endParaRPr lang="ru-RU" sz="1050">
                        <a:effectLst/>
                        <a:latin typeface="Calibri"/>
                        <a:ea typeface="Calibri"/>
                        <a:cs typeface="Times New Roman"/>
                      </a:endParaRPr>
                    </a:p>
                  </a:txBody>
                  <a:tcPr marL="68580" marR="68580" marT="0" marB="0"/>
                </a:tc>
              </a:tr>
              <a:tr h="328295">
                <a:tc>
                  <a:txBody>
                    <a:bodyPr/>
                    <a:lstStyle/>
                    <a:p>
                      <a:pPr algn="just">
                        <a:lnSpc>
                          <a:spcPct val="115000"/>
                        </a:lnSpc>
                        <a:spcAft>
                          <a:spcPts val="0"/>
                        </a:spcAft>
                      </a:pPr>
                      <a:r>
                        <a:rPr lang="ru-RU" sz="1200">
                          <a:solidFill>
                            <a:srgbClr val="000000"/>
                          </a:solidFill>
                          <a:effectLst/>
                          <a:latin typeface="Times New Roman"/>
                          <a:ea typeface="Calibri"/>
                          <a:cs typeface="Times New Roman"/>
                        </a:rPr>
                        <a:t>Б</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приобретение чего-либо в собственность за деньги или иные ценности</a:t>
                      </a:r>
                      <a:endParaRPr lang="ru-RU" sz="1050">
                        <a:effectLst/>
                        <a:latin typeface="Calibri"/>
                        <a:ea typeface="Calibri"/>
                        <a:cs typeface="Times New Roman"/>
                      </a:endParaRPr>
                    </a:p>
                  </a:txBody>
                  <a:tcPr marL="68580" marR="68580" marT="0" marB="0"/>
                </a:tc>
              </a:tr>
              <a:tr h="0">
                <a:tc>
                  <a:txBody>
                    <a:bodyPr/>
                    <a:lstStyle/>
                    <a:p>
                      <a:pPr algn="just">
                        <a:lnSpc>
                          <a:spcPct val="115000"/>
                        </a:lnSpc>
                        <a:spcAft>
                          <a:spcPts val="0"/>
                        </a:spcAft>
                      </a:pPr>
                      <a:r>
                        <a:rPr lang="ru-RU" sz="1200">
                          <a:solidFill>
                            <a:srgbClr val="000000"/>
                          </a:solidFill>
                          <a:effectLst/>
                          <a:latin typeface="Times New Roman"/>
                          <a:ea typeface="Calibri"/>
                          <a:cs typeface="Times New Roman"/>
                        </a:rPr>
                        <a:t>В</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денежные средства, полученные за определённый период времени</a:t>
                      </a:r>
                      <a:endParaRPr lang="ru-RU" sz="1050">
                        <a:effectLst/>
                        <a:latin typeface="Calibri"/>
                        <a:ea typeface="Calibri"/>
                        <a:cs typeface="Times New Roman"/>
                      </a:endParaRPr>
                    </a:p>
                  </a:txBody>
                  <a:tcPr marL="68580" marR="68580" marT="0" marB="0"/>
                </a:tc>
              </a:tr>
              <a:tr h="0">
                <a:tc>
                  <a:txBody>
                    <a:bodyPr/>
                    <a:lstStyle/>
                    <a:p>
                      <a:pPr algn="just">
                        <a:lnSpc>
                          <a:spcPct val="115000"/>
                        </a:lnSpc>
                        <a:spcAft>
                          <a:spcPts val="0"/>
                        </a:spcAft>
                      </a:pPr>
                      <a:r>
                        <a:rPr lang="ru-RU" sz="1200">
                          <a:solidFill>
                            <a:srgbClr val="000000"/>
                          </a:solidFill>
                          <a:effectLst/>
                          <a:latin typeface="Times New Roman"/>
                          <a:ea typeface="Calibri"/>
                          <a:cs typeface="Times New Roman"/>
                        </a:rPr>
                        <a:t>Г</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стратегическое планирование достижения финансовых целей к определенному времени, которое учитывает личные доходы и расходы</a:t>
                      </a:r>
                      <a:endParaRPr lang="ru-RU" sz="1050">
                        <a:effectLst/>
                        <a:latin typeface="Calibri"/>
                        <a:ea typeface="Calibri"/>
                        <a:cs typeface="Times New Roman"/>
                      </a:endParaRPr>
                    </a:p>
                  </a:txBody>
                  <a:tcPr marL="68580" marR="68580" marT="0" marB="0"/>
                </a:tc>
              </a:tr>
              <a:tr h="0">
                <a:tc>
                  <a:txBody>
                    <a:bodyPr/>
                    <a:lstStyle/>
                    <a:p>
                      <a:pPr algn="just">
                        <a:lnSpc>
                          <a:spcPct val="115000"/>
                        </a:lnSpc>
                        <a:spcAft>
                          <a:spcPts val="0"/>
                        </a:spcAft>
                      </a:pPr>
                      <a:r>
                        <a:rPr lang="ru-RU" sz="1200">
                          <a:solidFill>
                            <a:srgbClr val="000000"/>
                          </a:solidFill>
                          <a:effectLst/>
                          <a:latin typeface="Times New Roman"/>
                          <a:ea typeface="Calibri"/>
                          <a:cs typeface="Times New Roman"/>
                        </a:rPr>
                        <a:t>Д</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solidFill>
                            <a:srgbClr val="000000"/>
                          </a:solidFill>
                          <a:effectLst/>
                          <a:latin typeface="Times New Roman"/>
                          <a:ea typeface="Calibri"/>
                          <a:cs typeface="Times New Roman"/>
                        </a:rPr>
                        <a:t>материальный или денежный эквивалент предмета устремлений человека, для достижения которого он прикладывает определенные усилия</a:t>
                      </a:r>
                      <a:endParaRPr lang="ru-RU" sz="1050">
                        <a:effectLst/>
                        <a:latin typeface="Calibri"/>
                        <a:ea typeface="Calibri"/>
                        <a:cs typeface="Times New Roman"/>
                      </a:endParaRPr>
                    </a:p>
                  </a:txBody>
                  <a:tcPr marL="68580" marR="68580" marT="0" marB="0"/>
                </a:tc>
              </a:tr>
              <a:tr h="0">
                <a:tc>
                  <a:txBody>
                    <a:bodyPr/>
                    <a:lstStyle/>
                    <a:p>
                      <a:pPr algn="just">
                        <a:lnSpc>
                          <a:spcPct val="115000"/>
                        </a:lnSpc>
                        <a:spcAft>
                          <a:spcPts val="0"/>
                        </a:spcAft>
                      </a:pPr>
                      <a:r>
                        <a:rPr lang="ru-RU" sz="1200">
                          <a:solidFill>
                            <a:srgbClr val="000000"/>
                          </a:solidFill>
                          <a:effectLst/>
                          <a:latin typeface="Times New Roman"/>
                          <a:ea typeface="Calibri"/>
                          <a:cs typeface="Times New Roman"/>
                        </a:rPr>
                        <a:t>Е</a:t>
                      </a:r>
                      <a:endParaRPr lang="ru-RU" sz="105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dirty="0">
                          <a:solidFill>
                            <a:srgbClr val="000000"/>
                          </a:solidFill>
                          <a:effectLst/>
                          <a:latin typeface="Times New Roman"/>
                          <a:ea typeface="Calibri"/>
                          <a:cs typeface="Times New Roman"/>
                        </a:rPr>
                        <a:t>часть полученного за некоторый период дохода, не потраченная на текущее потребление, а сохраненная для использования в будущем</a:t>
                      </a:r>
                      <a:endParaRPr lang="ru-RU" sz="1050" dirty="0">
                        <a:effectLst/>
                        <a:latin typeface="Calibri"/>
                        <a:ea typeface="Calibri"/>
                        <a:cs typeface="Times New Roman"/>
                      </a:endParaRPr>
                    </a:p>
                  </a:txBody>
                  <a:tcPr marL="68580" marR="68580" marT="0" marB="0"/>
                </a:tc>
              </a:tr>
            </a:tbl>
          </a:graphicData>
        </a:graphic>
      </p:graphicFrame>
      <p:graphicFrame>
        <p:nvGraphicFramePr>
          <p:cNvPr id="12" name="Таблица 11"/>
          <p:cNvGraphicFramePr>
            <a:graphicFrameLocks noGrp="1"/>
          </p:cNvGraphicFramePr>
          <p:nvPr>
            <p:extLst>
              <p:ext uri="{D42A27DB-BD31-4B8C-83A1-F6EECF244321}">
                <p14:modId xmlns:p14="http://schemas.microsoft.com/office/powerpoint/2010/main" val="27589293"/>
              </p:ext>
            </p:extLst>
          </p:nvPr>
        </p:nvGraphicFramePr>
        <p:xfrm>
          <a:off x="460375" y="1707654"/>
          <a:ext cx="2232248" cy="2321730"/>
        </p:xfrm>
        <a:graphic>
          <a:graphicData uri="http://schemas.openxmlformats.org/drawingml/2006/table">
            <a:tbl>
              <a:tblPr firstRow="1" firstCol="1" bandRow="1">
                <a:tableStyleId>{16D9F66E-5EB9-4882-86FB-DCBF35E3C3E4}</a:tableStyleId>
              </a:tblPr>
              <a:tblGrid>
                <a:gridCol w="439217"/>
                <a:gridCol w="1793031"/>
              </a:tblGrid>
              <a:tr h="301931">
                <a:tc>
                  <a:txBody>
                    <a:bodyPr/>
                    <a:lstStyle/>
                    <a:p>
                      <a:pPr algn="just">
                        <a:lnSpc>
                          <a:spcPct val="115000"/>
                        </a:lnSpc>
                        <a:spcAft>
                          <a:spcPts val="0"/>
                        </a:spcAft>
                      </a:pPr>
                      <a:r>
                        <a:rPr lang="ru-RU" sz="1400" dirty="0">
                          <a:solidFill>
                            <a:srgbClr val="000000"/>
                          </a:solidFill>
                          <a:effectLst/>
                          <a:latin typeface="Times New Roman"/>
                          <a:ea typeface="Calibri"/>
                          <a:cs typeface="Times New Roman"/>
                        </a:rPr>
                        <a:t>№ </a:t>
                      </a:r>
                      <a:endParaRPr lang="ru-RU" sz="11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Столбец А</a:t>
                      </a:r>
                      <a:endParaRPr lang="ru-RU" sz="1100">
                        <a:effectLst/>
                        <a:latin typeface="Calibri"/>
                        <a:ea typeface="Calibri"/>
                        <a:cs typeface="Times New Roman"/>
                      </a:endParaRPr>
                    </a:p>
                  </a:txBody>
                  <a:tcPr marL="68580" marR="68580" marT="0" marB="0"/>
                </a:tc>
              </a:tr>
              <a:tr h="301931">
                <a:tc>
                  <a:txBody>
                    <a:bodyPr/>
                    <a:lstStyle/>
                    <a:p>
                      <a:pPr algn="just">
                        <a:lnSpc>
                          <a:spcPct val="115000"/>
                        </a:lnSpc>
                        <a:spcAft>
                          <a:spcPts val="0"/>
                        </a:spcAft>
                      </a:pPr>
                      <a:r>
                        <a:rPr lang="ru-RU" sz="1400">
                          <a:solidFill>
                            <a:srgbClr val="000000"/>
                          </a:solidFill>
                          <a:effectLst/>
                          <a:latin typeface="Times New Roman"/>
                          <a:ea typeface="Calibri"/>
                          <a:cs typeface="Times New Roman"/>
                        </a:rPr>
                        <a:t>1</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Доходы</a:t>
                      </a:r>
                      <a:endParaRPr lang="ru-RU" sz="1100">
                        <a:effectLst/>
                        <a:latin typeface="Calibri"/>
                        <a:ea typeface="Calibri"/>
                        <a:cs typeface="Times New Roman"/>
                      </a:endParaRPr>
                    </a:p>
                  </a:txBody>
                  <a:tcPr marL="68580" marR="68580" marT="0" marB="0"/>
                </a:tc>
              </a:tr>
              <a:tr h="301931">
                <a:tc>
                  <a:txBody>
                    <a:bodyPr/>
                    <a:lstStyle/>
                    <a:p>
                      <a:pPr algn="just">
                        <a:lnSpc>
                          <a:spcPct val="115000"/>
                        </a:lnSpc>
                        <a:spcAft>
                          <a:spcPts val="0"/>
                        </a:spcAft>
                      </a:pPr>
                      <a:r>
                        <a:rPr lang="ru-RU" sz="1400">
                          <a:solidFill>
                            <a:srgbClr val="000000"/>
                          </a:solidFill>
                          <a:effectLst/>
                          <a:latin typeface="Times New Roman"/>
                          <a:ea typeface="Calibri"/>
                          <a:cs typeface="Times New Roman"/>
                        </a:rPr>
                        <a:t>2</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Расходы</a:t>
                      </a:r>
                      <a:endParaRPr lang="ru-RU" sz="1100">
                        <a:effectLst/>
                        <a:latin typeface="Calibri"/>
                        <a:ea typeface="Calibri"/>
                        <a:cs typeface="Times New Roman"/>
                      </a:endParaRPr>
                    </a:p>
                  </a:txBody>
                  <a:tcPr marL="68580" marR="68580" marT="0" marB="0"/>
                </a:tc>
              </a:tr>
              <a:tr h="333468">
                <a:tc>
                  <a:txBody>
                    <a:bodyPr/>
                    <a:lstStyle/>
                    <a:p>
                      <a:pPr algn="just">
                        <a:lnSpc>
                          <a:spcPct val="115000"/>
                        </a:lnSpc>
                        <a:spcAft>
                          <a:spcPts val="0"/>
                        </a:spcAft>
                      </a:pPr>
                      <a:r>
                        <a:rPr lang="ru-RU" sz="1400">
                          <a:solidFill>
                            <a:srgbClr val="000000"/>
                          </a:solidFill>
                          <a:effectLst/>
                          <a:latin typeface="Times New Roman"/>
                          <a:ea typeface="Calibri"/>
                          <a:cs typeface="Times New Roman"/>
                        </a:rPr>
                        <a:t>3</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Сбережения</a:t>
                      </a:r>
                      <a:endParaRPr lang="ru-RU" sz="1100">
                        <a:effectLst/>
                        <a:latin typeface="Calibri"/>
                        <a:ea typeface="Calibri"/>
                        <a:cs typeface="Times New Roman"/>
                      </a:endParaRPr>
                    </a:p>
                  </a:txBody>
                  <a:tcPr marL="68580" marR="68580" marT="0" marB="0"/>
                </a:tc>
              </a:tr>
              <a:tr h="344915">
                <a:tc>
                  <a:txBody>
                    <a:bodyPr/>
                    <a:lstStyle/>
                    <a:p>
                      <a:pPr algn="just">
                        <a:lnSpc>
                          <a:spcPct val="115000"/>
                        </a:lnSpc>
                        <a:spcAft>
                          <a:spcPts val="0"/>
                        </a:spcAft>
                      </a:pPr>
                      <a:r>
                        <a:rPr lang="ru-RU" sz="1400">
                          <a:solidFill>
                            <a:srgbClr val="000000"/>
                          </a:solidFill>
                          <a:effectLst/>
                          <a:latin typeface="Times New Roman"/>
                          <a:ea typeface="Calibri"/>
                          <a:cs typeface="Times New Roman"/>
                        </a:rPr>
                        <a:t>4</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Карманные деньги</a:t>
                      </a:r>
                      <a:endParaRPr lang="ru-RU" sz="1100">
                        <a:effectLst/>
                        <a:latin typeface="Calibri"/>
                        <a:ea typeface="Calibri"/>
                        <a:cs typeface="Times New Roman"/>
                      </a:endParaRPr>
                    </a:p>
                  </a:txBody>
                  <a:tcPr marL="68580" marR="68580" marT="0" marB="0"/>
                </a:tc>
              </a:tr>
              <a:tr h="305506">
                <a:tc>
                  <a:txBody>
                    <a:bodyPr/>
                    <a:lstStyle/>
                    <a:p>
                      <a:pPr algn="just">
                        <a:lnSpc>
                          <a:spcPct val="115000"/>
                        </a:lnSpc>
                        <a:spcAft>
                          <a:spcPts val="0"/>
                        </a:spcAft>
                      </a:pPr>
                      <a:r>
                        <a:rPr lang="ru-RU" sz="1400">
                          <a:solidFill>
                            <a:srgbClr val="000000"/>
                          </a:solidFill>
                          <a:effectLst/>
                          <a:latin typeface="Times New Roman"/>
                          <a:ea typeface="Calibri"/>
                          <a:cs typeface="Times New Roman"/>
                        </a:rPr>
                        <a:t>5</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a:solidFill>
                            <a:srgbClr val="000000"/>
                          </a:solidFill>
                          <a:effectLst/>
                          <a:latin typeface="Times New Roman"/>
                          <a:ea typeface="Calibri"/>
                          <a:cs typeface="Times New Roman"/>
                        </a:rPr>
                        <a:t>Финансовая цель</a:t>
                      </a:r>
                      <a:endParaRPr lang="ru-RU" sz="1100">
                        <a:effectLst/>
                        <a:latin typeface="Calibri"/>
                        <a:ea typeface="Calibri"/>
                        <a:cs typeface="Times New Roman"/>
                      </a:endParaRPr>
                    </a:p>
                  </a:txBody>
                  <a:tcPr marL="68580" marR="68580" marT="0" marB="0"/>
                </a:tc>
              </a:tr>
              <a:tr h="432048">
                <a:tc>
                  <a:txBody>
                    <a:bodyPr/>
                    <a:lstStyle/>
                    <a:p>
                      <a:pPr algn="just">
                        <a:lnSpc>
                          <a:spcPct val="115000"/>
                        </a:lnSpc>
                        <a:spcAft>
                          <a:spcPts val="0"/>
                        </a:spcAft>
                      </a:pPr>
                      <a:r>
                        <a:rPr lang="ru-RU" sz="1400">
                          <a:solidFill>
                            <a:srgbClr val="000000"/>
                          </a:solidFill>
                          <a:effectLst/>
                          <a:latin typeface="Times New Roman"/>
                          <a:ea typeface="Calibri"/>
                          <a:cs typeface="Times New Roman"/>
                        </a:rPr>
                        <a:t>6</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dirty="0">
                          <a:solidFill>
                            <a:srgbClr val="000000"/>
                          </a:solidFill>
                          <a:effectLst/>
                          <a:latin typeface="Times New Roman"/>
                          <a:ea typeface="Calibri"/>
                          <a:cs typeface="Times New Roman"/>
                        </a:rPr>
                        <a:t>Финансовый план</a:t>
                      </a:r>
                      <a:endParaRPr lang="ru-RU" sz="1100" dirty="0">
                        <a:effectLst/>
                        <a:latin typeface="Calibri"/>
                        <a:ea typeface="Calibri"/>
                        <a:cs typeface="Times New Roman"/>
                      </a:endParaRPr>
                    </a:p>
                  </a:txBody>
                  <a:tcPr marL="68580" marR="68580" marT="0" marB="0"/>
                </a:tc>
              </a:tr>
            </a:tbl>
          </a:graphicData>
        </a:graphic>
      </p:graphicFrame>
      <p:sp>
        <p:nvSpPr>
          <p:cNvPr id="13" name="Прямоугольник 12"/>
          <p:cNvSpPr/>
          <p:nvPr/>
        </p:nvSpPr>
        <p:spPr>
          <a:xfrm>
            <a:off x="5217142" y="1187997"/>
            <a:ext cx="2219850" cy="307777"/>
          </a:xfrm>
          <a:prstGeom prst="rect">
            <a:avLst/>
          </a:prstGeom>
        </p:spPr>
        <p:txBody>
          <a:bodyPr wrap="square">
            <a:spAutoFit/>
          </a:bodyPr>
          <a:lstStyle/>
          <a:p>
            <a:r>
              <a:rPr lang="ru-RU" sz="1400" dirty="0">
                <a:latin typeface="Times New Roman" pitchFamily="18" charset="0"/>
                <a:cs typeface="Times New Roman" pitchFamily="18" charset="0"/>
              </a:rPr>
              <a:t>Напишите верный </a:t>
            </a:r>
            <a:r>
              <a:rPr lang="ru-RU" sz="1400" dirty="0" smtClean="0">
                <a:latin typeface="Times New Roman" pitchFamily="18" charset="0"/>
                <a:cs typeface="Times New Roman" pitchFamily="18" charset="0"/>
              </a:rPr>
              <a:t>ответ.</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38262309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4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49903" y="2637108"/>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395536" y="1347614"/>
            <a:ext cx="6984776" cy="2800767"/>
          </a:xfrm>
          <a:prstGeom prst="rect">
            <a:avLst/>
          </a:prstGeom>
        </p:spPr>
        <p:txBody>
          <a:bodyPr wrap="square">
            <a:spAutoFit/>
          </a:bodyPr>
          <a:lstStyle/>
          <a:p>
            <a:pPr algn="just"/>
            <a:r>
              <a:rPr lang="ru-RU" sz="1600" dirty="0">
                <a:latin typeface="Times New Roman" pitchFamily="18" charset="0"/>
                <a:cs typeface="Times New Roman" pitchFamily="18" charset="0"/>
              </a:rPr>
              <a:t>В семье Ивановых родители ежемесячно получают заработную плату: папа – 55 000 рублей и ежемесячную премию в размере 10% от заработной платы; мама – 40 000 рублей. Ежемесячно плата за коммунальные услуги составляет 6 500 рублей. У семьи есть вклад, сумма ежемесячных процентов по нему составляет 10 000 рублей. На питание и товары первой необходимости каждый месяц тратится в среднем 50 000 рублей. Ежедневное питание дочери-студентки в столовой составляет 150 рублей. В среднем каждый месяц семья покупает одежду, обувь, а также прочие товары для дома </a:t>
            </a:r>
            <a:r>
              <a:rPr lang="ru-RU" sz="1600" dirty="0" smtClean="0">
                <a:latin typeface="Times New Roman" pitchFamily="18" charset="0"/>
                <a:cs typeface="Times New Roman" pitchFamily="18" charset="0"/>
              </a:rPr>
              <a:t>            на </a:t>
            </a:r>
            <a:r>
              <a:rPr lang="ru-RU" sz="1600" dirty="0">
                <a:latin typeface="Times New Roman" pitchFamily="18" charset="0"/>
                <a:cs typeface="Times New Roman" pitchFamily="18" charset="0"/>
              </a:rPr>
              <a:t>сумму 15 000 рублей.</a:t>
            </a:r>
          </a:p>
          <a:p>
            <a:pPr algn="just"/>
            <a:r>
              <a:rPr lang="ru-RU" sz="1600" dirty="0">
                <a:latin typeface="Times New Roman" pitchFamily="18" charset="0"/>
                <a:cs typeface="Times New Roman" pitchFamily="18" charset="0"/>
              </a:rPr>
              <a:t>Посчитайте, сколько денег остается у семьи каждый месяц из расчета </a:t>
            </a:r>
            <a:r>
              <a:rPr lang="ru-RU" sz="1600" dirty="0" smtClean="0">
                <a:latin typeface="Times New Roman" pitchFamily="18" charset="0"/>
                <a:cs typeface="Times New Roman" pitchFamily="18" charset="0"/>
              </a:rPr>
              <a:t>             21 </a:t>
            </a:r>
            <a:r>
              <a:rPr lang="ru-RU" sz="1600" dirty="0">
                <a:latin typeface="Times New Roman" pitchFamily="18" charset="0"/>
                <a:cs typeface="Times New Roman" pitchFamily="18" charset="0"/>
              </a:rPr>
              <a:t>рабочего дня в месяце</a:t>
            </a:r>
            <a:r>
              <a:rPr lang="ru-RU"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225638" y="1707654"/>
            <a:ext cx="1918091" cy="191809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131824" y="4280175"/>
            <a:ext cx="3965766" cy="338554"/>
          </a:xfrm>
          <a:prstGeom prst="rect">
            <a:avLst/>
          </a:prstGeom>
          <a:solidFill>
            <a:srgbClr val="FAB47A"/>
          </a:solidFill>
        </p:spPr>
        <p:style>
          <a:lnRef idx="1">
            <a:schemeClr val="accent6"/>
          </a:lnRef>
          <a:fillRef idx="3">
            <a:schemeClr val="accent6"/>
          </a:fillRef>
          <a:effectRef idx="2">
            <a:schemeClr val="accent6"/>
          </a:effectRef>
          <a:fontRef idx="minor">
            <a:schemeClr val="lt1"/>
          </a:fontRef>
        </p:style>
        <p:txBody>
          <a:bodyPr wrap="none">
            <a:spAutoFit/>
          </a:bodyPr>
          <a:lstStyle/>
          <a:p>
            <a:pPr algn="r"/>
            <a:r>
              <a:rPr lang="ru-RU" sz="1600" i="1" dirty="0">
                <a:solidFill>
                  <a:schemeClr val="tx1"/>
                </a:solidFill>
                <a:latin typeface="Times New Roman" pitchFamily="18" charset="0"/>
                <a:cs typeface="Times New Roman" pitchFamily="18" charset="0"/>
              </a:rPr>
              <a:t>Варианты ответов на следующем </a:t>
            </a:r>
            <a:r>
              <a:rPr lang="ru-RU" sz="1600" i="1" dirty="0" smtClean="0">
                <a:solidFill>
                  <a:schemeClr val="tx1"/>
                </a:solidFill>
                <a:latin typeface="Times New Roman" pitchFamily="18" charset="0"/>
                <a:cs typeface="Times New Roman" pitchFamily="18" charset="0"/>
              </a:rPr>
              <a:t>слайде</a:t>
            </a:r>
            <a:endParaRPr lang="ru-RU" sz="1600" i="1" dirty="0">
              <a:solidFill>
                <a:schemeClr val="tx1"/>
              </a:solidFill>
              <a:latin typeface="Times New Roman" pitchFamily="18" charset="0"/>
              <a:cs typeface="Times New Roman" pitchFamily="18" charset="0"/>
            </a:endParaRPr>
          </a:p>
        </p:txBody>
      </p:sp>
      <p:sp>
        <p:nvSpPr>
          <p:cNvPr id="9" name="Стрелка вправо 8"/>
          <p:cNvSpPr/>
          <p:nvPr/>
        </p:nvSpPr>
        <p:spPr>
          <a:xfrm>
            <a:off x="8184682" y="4221181"/>
            <a:ext cx="635789" cy="456542"/>
          </a:xfrm>
          <a:prstGeom prst="rightArrow">
            <a:avLst/>
          </a:prstGeom>
          <a:scene3d>
            <a:camera prst="orthographicFront"/>
            <a:lightRig rig="threePt" dir="t"/>
          </a:scene3d>
          <a:sp3d>
            <a:bevelT/>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18325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4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49903" y="3435846"/>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395536" y="1178685"/>
            <a:ext cx="6984776" cy="2523768"/>
          </a:xfrm>
          <a:prstGeom prst="rect">
            <a:avLst/>
          </a:prstGeom>
        </p:spPr>
        <p:txBody>
          <a:bodyPr wrap="square">
            <a:spAutoFit/>
          </a:bodyPr>
          <a:lstStyle/>
          <a:p>
            <a:pPr algn="ctr"/>
            <a:r>
              <a:rPr lang="ru-RU" sz="2000" i="1" dirty="0">
                <a:latin typeface="Times New Roman" pitchFamily="18" charset="0"/>
                <a:cs typeface="Times New Roman" pitchFamily="18" charset="0"/>
              </a:rPr>
              <a:t>Выберите один верный </a:t>
            </a:r>
            <a:r>
              <a:rPr lang="ru-RU" sz="2000" i="1" dirty="0" smtClean="0">
                <a:latin typeface="Times New Roman" pitchFamily="18" charset="0"/>
                <a:cs typeface="Times New Roman" pitchFamily="18" charset="0"/>
              </a:rPr>
              <a:t>ответ:</a:t>
            </a:r>
          </a:p>
          <a:p>
            <a:pPr algn="ctr"/>
            <a:endParaRPr lang="ru-RU" sz="2000" dirty="0">
              <a:latin typeface="Times New Roman" pitchFamily="18" charset="0"/>
              <a:cs typeface="Times New Roman" pitchFamily="18" charset="0"/>
            </a:endParaRPr>
          </a:p>
          <a:p>
            <a:pPr algn="ct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1)</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185 150 </a:t>
            </a:r>
            <a:r>
              <a:rPr lang="ru-RU" sz="2000" dirty="0">
                <a:latin typeface="Times New Roman" pitchFamily="18" charset="0"/>
                <a:cs typeface="Times New Roman" pitchFamily="18" charset="0"/>
              </a:rPr>
              <a:t>рублей</a:t>
            </a:r>
          </a:p>
          <a:p>
            <a:pPr algn="ct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110 </a:t>
            </a:r>
            <a:r>
              <a:rPr lang="ru-RU" sz="2000" dirty="0">
                <a:latin typeface="Times New Roman" pitchFamily="18" charset="0"/>
                <a:cs typeface="Times New Roman" pitchFamily="18" charset="0"/>
              </a:rPr>
              <a:t>500 рублей</a:t>
            </a:r>
          </a:p>
          <a:p>
            <a:pPr algn="ctr"/>
            <a:r>
              <a:rPr lang="ru-RU" sz="2000" dirty="0" smtClean="0">
                <a:latin typeface="Times New Roman" pitchFamily="18" charset="0"/>
                <a:cs typeface="Times New Roman" pitchFamily="18" charset="0"/>
              </a:rPr>
              <a:t>3)</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74 </a:t>
            </a:r>
            <a:r>
              <a:rPr lang="ru-RU" sz="2000" dirty="0">
                <a:latin typeface="Times New Roman" pitchFamily="18" charset="0"/>
                <a:cs typeface="Times New Roman" pitchFamily="18" charset="0"/>
              </a:rPr>
              <a:t>650 рублей</a:t>
            </a:r>
          </a:p>
          <a:p>
            <a:pPr algn="ctr"/>
            <a:r>
              <a:rPr lang="ru-RU" sz="2000" dirty="0" smtClean="0">
                <a:latin typeface="Times New Roman" pitchFamily="18" charset="0"/>
                <a:cs typeface="Times New Roman" pitchFamily="18" charset="0"/>
              </a:rPr>
              <a:t>4)</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35 </a:t>
            </a:r>
            <a:r>
              <a:rPr lang="ru-RU" sz="2000" dirty="0">
                <a:latin typeface="Times New Roman" pitchFamily="18" charset="0"/>
                <a:cs typeface="Times New Roman" pitchFamily="18" charset="0"/>
              </a:rPr>
              <a:t>850 рублей</a:t>
            </a:r>
          </a:p>
          <a:p>
            <a:pPr algn="ctr"/>
            <a:r>
              <a:rPr lang="ru-RU" sz="2000" dirty="0" smtClean="0">
                <a:latin typeface="Times New Roman" pitchFamily="18" charset="0"/>
                <a:cs typeface="Times New Roman" pitchFamily="18" charset="0"/>
              </a:rPr>
              <a:t>5)</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28 </a:t>
            </a:r>
            <a:r>
              <a:rPr lang="ru-RU" sz="2000" dirty="0">
                <a:latin typeface="Times New Roman" pitchFamily="18" charset="0"/>
                <a:cs typeface="Times New Roman" pitchFamily="18" charset="0"/>
              </a:rPr>
              <a:t>850 рублей</a:t>
            </a:r>
          </a:p>
          <a:p>
            <a:pPr algn="just"/>
            <a:endParaRPr lang="ru-RU"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251308" y="256456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0407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5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249903" y="3435846"/>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85598" y="1351760"/>
            <a:ext cx="6765709" cy="3416320"/>
          </a:xfrm>
          <a:prstGeom prst="rect">
            <a:avLst/>
          </a:prstGeom>
        </p:spPr>
        <p:txBody>
          <a:bodyPr wrap="square">
            <a:spAutoFit/>
          </a:bodyPr>
          <a:lstStyle/>
          <a:p>
            <a:pPr algn="just"/>
            <a:r>
              <a:rPr lang="ru-RU" dirty="0">
                <a:latin typeface="Times New Roman" pitchFamily="18" charset="0"/>
                <a:cs typeface="Times New Roman" pitchFamily="18" charset="0"/>
              </a:rPr>
              <a:t>Сколько нужно ежемесячно откладывать денежных средств, чтобы накопить на телефон за один год? Выберите правильный вариант ответа с учетом, что телефон стоит 54 000 рублей, а уровень годовой инфляции составляет 5</a:t>
            </a:r>
            <a:r>
              <a:rPr lang="ru-RU"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lvl="1" algn="just"/>
            <a:r>
              <a:rPr lang="ru-RU" i="1" dirty="0">
                <a:latin typeface="Times New Roman" pitchFamily="18" charset="0"/>
                <a:cs typeface="Times New Roman" pitchFamily="18" charset="0"/>
              </a:rPr>
              <a:t>Выберите один верный ответ:</a:t>
            </a:r>
          </a:p>
          <a:p>
            <a:pPr lvl="1" algn="just"/>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5 </a:t>
            </a:r>
            <a:r>
              <a:rPr lang="ru-RU" dirty="0">
                <a:latin typeface="Times New Roman" pitchFamily="18" charset="0"/>
                <a:cs typeface="Times New Roman" pitchFamily="18" charset="0"/>
              </a:rPr>
              <a:t>400 рублей</a:t>
            </a:r>
          </a:p>
          <a:p>
            <a:pPr lvl="1" algn="just"/>
            <a:r>
              <a:rPr lang="ru-RU" dirty="0" smtClean="0">
                <a:latin typeface="Times New Roman" pitchFamily="18" charset="0"/>
                <a:cs typeface="Times New Roman" pitchFamily="18" charset="0"/>
              </a:rPr>
              <a:t>2)</a:t>
            </a:r>
            <a:r>
              <a:rPr lang="en-US" dirty="0">
                <a:latin typeface="Times New Roman" pitchFamily="18" charset="0"/>
                <a:cs typeface="Times New Roman" pitchFamily="18" charset="0"/>
              </a:rPr>
              <a:t> </a:t>
            </a:r>
            <a:r>
              <a:rPr lang="ru-RU" dirty="0" smtClean="0">
                <a:latin typeface="Times New Roman" pitchFamily="18" charset="0"/>
                <a:cs typeface="Times New Roman" pitchFamily="18" charset="0"/>
              </a:rPr>
              <a:t>4 </a:t>
            </a:r>
            <a:r>
              <a:rPr lang="ru-RU" dirty="0">
                <a:latin typeface="Times New Roman" pitchFamily="18" charset="0"/>
                <a:cs typeface="Times New Roman" pitchFamily="18" charset="0"/>
              </a:rPr>
              <a:t>500 рублей</a:t>
            </a:r>
          </a:p>
          <a:p>
            <a:pPr lvl="1" algn="just"/>
            <a:r>
              <a:rPr lang="ru-RU" dirty="0" smtClean="0">
                <a:latin typeface="Times New Roman" pitchFamily="18" charset="0"/>
                <a:cs typeface="Times New Roman" pitchFamily="18" charset="0"/>
              </a:rPr>
              <a:t>3)</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4 </a:t>
            </a:r>
            <a:r>
              <a:rPr lang="ru-RU" dirty="0">
                <a:latin typeface="Times New Roman" pitchFamily="18" charset="0"/>
                <a:cs typeface="Times New Roman" pitchFamily="18" charset="0"/>
              </a:rPr>
              <a:t>725 рублей</a:t>
            </a:r>
          </a:p>
          <a:p>
            <a:pPr lvl="1" algn="just"/>
            <a:r>
              <a:rPr lang="ru-RU" dirty="0" smtClean="0">
                <a:latin typeface="Times New Roman" pitchFamily="18" charset="0"/>
                <a:cs typeface="Times New Roman" pitchFamily="18" charset="0"/>
              </a:rPr>
              <a:t>4)</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5 </a:t>
            </a:r>
            <a:r>
              <a:rPr lang="ru-RU" dirty="0">
                <a:latin typeface="Times New Roman" pitchFamily="18" charset="0"/>
                <a:cs typeface="Times New Roman" pitchFamily="18" charset="0"/>
              </a:rPr>
              <a:t>670 рублей</a:t>
            </a:r>
          </a:p>
          <a:p>
            <a:pPr lvl="1" algn="just"/>
            <a:r>
              <a:rPr lang="ru-RU" dirty="0" smtClean="0">
                <a:latin typeface="Times New Roman" pitchFamily="18" charset="0"/>
                <a:cs typeface="Times New Roman" pitchFamily="18" charset="0"/>
              </a:rPr>
              <a:t>5)</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4 </a:t>
            </a:r>
            <a:r>
              <a:rPr lang="ru-RU" dirty="0">
                <a:latin typeface="Times New Roman" pitchFamily="18" charset="0"/>
                <a:cs typeface="Times New Roman" pitchFamily="18" charset="0"/>
              </a:rPr>
              <a:t>275 рублей</a:t>
            </a:r>
          </a:p>
          <a:p>
            <a:pPr algn="just"/>
            <a:endParaRPr lang="ru-RU"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251308" y="2564568"/>
            <a:ext cx="1918091" cy="1918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6401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C:\Users\user\Desktop\Чемпионат по ФГ 2024-2025\для презы\2 тур\80d59c6c65fcc9250d2c610bc7c32612.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5400000">
            <a:off x="2000184" y="-2018642"/>
            <a:ext cx="5157863" cy="916642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i.pinimg.com/564x/ea/a3/a9/eaa3a9320bfb35cfcb8d429947b8bb2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pinimg.com/564x/ea/a3/a9/eaa3a9320bfb35cfcb8d429947b8bb2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Прямоугольник 4"/>
          <p:cNvSpPr/>
          <p:nvPr/>
        </p:nvSpPr>
        <p:spPr>
          <a:xfrm>
            <a:off x="2987824" y="179347"/>
            <a:ext cx="5832648"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p:txBody>
      </p:sp>
      <p:sp>
        <p:nvSpPr>
          <p:cNvPr id="6" name="Прямоугольник 5"/>
          <p:cNvSpPr/>
          <p:nvPr/>
        </p:nvSpPr>
        <p:spPr>
          <a:xfrm>
            <a:off x="3032827" y="184040"/>
            <a:ext cx="5787645" cy="646331"/>
          </a:xfrm>
          <a:prstGeom prst="rect">
            <a:avLst/>
          </a:prstGeom>
          <a:noFill/>
        </p:spPr>
        <p:txBody>
          <a:bodyPr wrap="square">
            <a:spAutoFit/>
          </a:bodyPr>
          <a:lstStyle/>
          <a:p>
            <a:pPr algn="ctr"/>
            <a:r>
              <a:rPr lang="ru-RU" dirty="0" smtClean="0">
                <a:solidFill>
                  <a:schemeClr val="accent4">
                    <a:lumMod val="75000"/>
                  </a:schemeClr>
                </a:solidFill>
                <a:latin typeface="Haettenschweiler" pitchFamily="34" charset="0"/>
                <a:cs typeface="Times New Roman" pitchFamily="18" charset="0"/>
              </a:rPr>
              <a:t>X </a:t>
            </a:r>
            <a:r>
              <a:rPr lang="ru-RU" dirty="0">
                <a:solidFill>
                  <a:schemeClr val="accent4">
                    <a:lumMod val="75000"/>
                  </a:schemeClr>
                </a:solidFill>
                <a:latin typeface="Haettenschweiler" pitchFamily="34" charset="0"/>
                <a:cs typeface="Times New Roman" pitchFamily="18" charset="0"/>
              </a:rPr>
              <a:t>Областной Чемпионат командных </a:t>
            </a:r>
            <a:r>
              <a:rPr lang="ru-RU" dirty="0" smtClean="0">
                <a:solidFill>
                  <a:schemeClr val="accent4">
                    <a:lumMod val="75000"/>
                  </a:schemeClr>
                </a:solidFill>
                <a:latin typeface="Haettenschweiler" pitchFamily="34" charset="0"/>
                <a:cs typeface="Times New Roman" pitchFamily="18" charset="0"/>
              </a:rPr>
              <a:t>игр-конкурсов </a:t>
            </a:r>
          </a:p>
          <a:p>
            <a:pPr algn="ctr"/>
            <a:r>
              <a:rPr lang="ru-RU" dirty="0" smtClean="0">
                <a:solidFill>
                  <a:schemeClr val="accent4">
                    <a:lumMod val="75000"/>
                  </a:schemeClr>
                </a:solidFill>
                <a:latin typeface="Haettenschweiler" pitchFamily="34" charset="0"/>
                <a:cs typeface="Times New Roman" pitchFamily="18" charset="0"/>
              </a:rPr>
              <a:t>по финансовой грамотности. </a:t>
            </a:r>
            <a:r>
              <a:rPr lang="ru-RU" sz="1600" dirty="0" smtClean="0">
                <a:solidFill>
                  <a:schemeClr val="accent4">
                    <a:lumMod val="75000"/>
                  </a:schemeClr>
                </a:solidFill>
                <a:latin typeface="Haettenschweiler" pitchFamily="34" charset="0"/>
              </a:rPr>
              <a:t>Средняя лига</a:t>
            </a:r>
            <a:r>
              <a:rPr lang="ru-RU" sz="1600" dirty="0" smtClean="0">
                <a:solidFill>
                  <a:schemeClr val="accent4">
                    <a:lumMod val="75000"/>
                  </a:schemeClr>
                </a:solidFill>
                <a:latin typeface="Haettenschweiler" pitchFamily="34" charset="0"/>
              </a:rPr>
              <a:t>.</a:t>
            </a:r>
            <a:endParaRPr lang="ru-RU" sz="1600" dirty="0">
              <a:solidFill>
                <a:schemeClr val="accent4">
                  <a:lumMod val="75000"/>
                </a:schemeClr>
              </a:solidFill>
              <a:latin typeface="Haettenschweiler" pitchFamily="34" charset="0"/>
            </a:endParaRPr>
          </a:p>
        </p:txBody>
      </p:sp>
      <p:sp>
        <p:nvSpPr>
          <p:cNvPr id="7" name="AutoShape 9" descr="https://i.pinimg.com/564x/18/b1/91/18b1910e8aa924b9c9575150e108765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3" descr="https://i.pinimg.com/564x/a5/85/b4/a585b4c98278d001b4019dbe1834d80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2" name="Прямоугольник 21"/>
          <p:cNvSpPr/>
          <p:nvPr/>
        </p:nvSpPr>
        <p:spPr>
          <a:xfrm>
            <a:off x="284127" y="181754"/>
            <a:ext cx="2448272" cy="715290"/>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accent4">
                    <a:lumMod val="75000"/>
                  </a:schemeClr>
                </a:solidFill>
                <a:latin typeface="Franklin Gothic Demi" pitchFamily="34" charset="0"/>
              </a:rPr>
              <a:t>Задание № 6 </a:t>
            </a:r>
          </a:p>
        </p:txBody>
      </p:sp>
      <p:sp>
        <p:nvSpPr>
          <p:cNvPr id="23" name="Прямоугольник 22"/>
          <p:cNvSpPr/>
          <p:nvPr/>
        </p:nvSpPr>
        <p:spPr>
          <a:xfrm>
            <a:off x="284127" y="1189844"/>
            <a:ext cx="7155795" cy="3672408"/>
          </a:xfrm>
          <a:prstGeom prst="rect">
            <a:avLst/>
          </a:prstGeom>
          <a:solidFill>
            <a:srgbClr val="FEEAD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chemeClr val="accent4">
                  <a:lumMod val="75000"/>
                </a:schemeClr>
              </a:solidFill>
              <a:latin typeface="Franklin Gothic Demi" pitchFamily="34" charset="0"/>
            </a:endParaRPr>
          </a:p>
        </p:txBody>
      </p:sp>
      <p:pic>
        <p:nvPicPr>
          <p:cNvPr id="4101" name="Picture 5" descr="C:\Users\user\Desktop\Чемпионат по ФГ 2024-2025\для презы\2 тур\1a84a1d1dcb05c77c26c84574482860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8006" b="99157" l="4620" r="100000"/>
                    </a14:imgEffect>
                  </a14:imgLayer>
                </a14:imgProps>
              </a:ext>
              <a:ext uri="{28A0092B-C50C-407E-A947-70E740481C1C}">
                <a14:useLocalDpi xmlns:a14="http://schemas.microsoft.com/office/drawing/2010/main" val="0"/>
              </a:ext>
            </a:extLst>
          </a:blip>
          <a:srcRect/>
          <a:stretch>
            <a:fillRect/>
          </a:stretch>
        </p:blipFill>
        <p:spPr bwMode="auto">
          <a:xfrm>
            <a:off x="7306899" y="2856011"/>
            <a:ext cx="1919496" cy="1856904"/>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451997" y="1301739"/>
            <a:ext cx="6790933" cy="3108543"/>
          </a:xfrm>
          <a:prstGeom prst="rect">
            <a:avLst/>
          </a:prstGeom>
        </p:spPr>
        <p:txBody>
          <a:bodyPr wrap="square">
            <a:spAutoFit/>
          </a:bodyPr>
          <a:lstStyle/>
          <a:p>
            <a:pPr algn="just"/>
            <a:r>
              <a:rPr lang="ru-RU" sz="1400" dirty="0">
                <a:latin typeface="Times New Roman" pitchFamily="18" charset="0"/>
                <a:cs typeface="Times New Roman" pitchFamily="18" charset="0"/>
              </a:rPr>
              <a:t>Выберите наиболее выгодный тариф сотовой связи для Алексея, если ежемесячно он использует: 430 минут на разговоры, 20 СМС, 20 ГБ трафика Интернета</a:t>
            </a:r>
            <a:r>
              <a:rPr lang="ru-RU" sz="1400" dirty="0" smtClean="0">
                <a:latin typeface="Times New Roman" pitchFamily="18" charset="0"/>
                <a:cs typeface="Times New Roman" pitchFamily="18" charset="0"/>
              </a:rPr>
              <a:t>.</a:t>
            </a:r>
            <a:endParaRPr lang="en-US" sz="1400" dirty="0" smtClean="0">
              <a:latin typeface="Times New Roman" pitchFamily="18" charset="0"/>
              <a:cs typeface="Times New Roman" pitchFamily="18" charset="0"/>
            </a:endParaRPr>
          </a:p>
          <a:p>
            <a:pPr algn="just"/>
            <a:endParaRPr lang="ru-RU" sz="1400" dirty="0">
              <a:latin typeface="Times New Roman" pitchFamily="18" charset="0"/>
              <a:cs typeface="Times New Roman" pitchFamily="18" charset="0"/>
            </a:endParaRPr>
          </a:p>
          <a:p>
            <a:pPr algn="just"/>
            <a:r>
              <a:rPr lang="ru-RU" sz="1400" dirty="0" smtClean="0">
                <a:latin typeface="Times New Roman" pitchFamily="18" charset="0"/>
                <a:cs typeface="Times New Roman" pitchFamily="18" charset="0"/>
              </a:rPr>
              <a:t>1</a:t>
            </a:r>
            <a:r>
              <a:rPr lang="en-US"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Тариф </a:t>
            </a:r>
            <a:r>
              <a:rPr lang="ru-RU" sz="1400" b="1" dirty="0">
                <a:latin typeface="Times New Roman" pitchFamily="18" charset="0"/>
                <a:cs typeface="Times New Roman" pitchFamily="18" charset="0"/>
              </a:rPr>
              <a:t>1:</a:t>
            </a:r>
            <a:r>
              <a:rPr lang="ru-RU" sz="1400" dirty="0">
                <a:latin typeface="Times New Roman" pitchFamily="18" charset="0"/>
                <a:cs typeface="Times New Roman" pitchFamily="18" charset="0"/>
              </a:rPr>
              <a:t> 2 рубля за минуту разговора, 5 рублей за СМС, 50 рублей за 1 ГБ Интернета.</a:t>
            </a:r>
          </a:p>
          <a:p>
            <a:pPr algn="just"/>
            <a:r>
              <a:rPr lang="ru-RU" sz="1400" dirty="0" smtClean="0">
                <a:latin typeface="Times New Roman" pitchFamily="18" charset="0"/>
                <a:cs typeface="Times New Roman" pitchFamily="18" charset="0"/>
              </a:rPr>
              <a:t>2</a:t>
            </a:r>
            <a:r>
              <a:rPr lang="en-US"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Тариф </a:t>
            </a:r>
            <a:r>
              <a:rPr lang="ru-RU" sz="1400" b="1" dirty="0">
                <a:latin typeface="Times New Roman" pitchFamily="18" charset="0"/>
                <a:cs typeface="Times New Roman" pitchFamily="18" charset="0"/>
              </a:rPr>
              <a:t>2:</a:t>
            </a:r>
            <a:r>
              <a:rPr lang="ru-RU" sz="1400" dirty="0">
                <a:latin typeface="Times New Roman" pitchFamily="18" charset="0"/>
                <a:cs typeface="Times New Roman" pitchFamily="18" charset="0"/>
              </a:rPr>
              <a:t> 800 рублей за пакет услуг, включающий 400 минут на звонки и 10 ГБ Интернета. Тарифы на расходы сверх пакета составляют: 2 рубля за минуту разговора, 3 рубля за СМС, 70 рублей за 1 ГБ Интернета.</a:t>
            </a:r>
          </a:p>
          <a:p>
            <a:pPr algn="just"/>
            <a:r>
              <a:rPr lang="ru-RU" sz="1400" dirty="0" smtClean="0">
                <a:latin typeface="Times New Roman" pitchFamily="18" charset="0"/>
                <a:cs typeface="Times New Roman" pitchFamily="18" charset="0"/>
              </a:rPr>
              <a:t>3</a:t>
            </a:r>
            <a:r>
              <a:rPr lang="en-US"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Тариф </a:t>
            </a:r>
            <a:r>
              <a:rPr lang="ru-RU" sz="1400" b="1" dirty="0">
                <a:latin typeface="Times New Roman" pitchFamily="18" charset="0"/>
                <a:cs typeface="Times New Roman" pitchFamily="18" charset="0"/>
              </a:rPr>
              <a:t>3:</a:t>
            </a:r>
            <a:r>
              <a:rPr lang="ru-RU" sz="1400" dirty="0">
                <a:latin typeface="Times New Roman" pitchFamily="18" charset="0"/>
                <a:cs typeface="Times New Roman" pitchFamily="18" charset="0"/>
              </a:rPr>
              <a:t> 1300 рублей за пакет, включающий 600 минут на звонки, 50 СМС, 15 ГБ Интернета. Тарифы на расходы сверх пакета составляют: 1,5 рубля за минуту разговора, 2 рубля за СМС, 50 рублей за 1 ГБ Интернета.</a:t>
            </a:r>
          </a:p>
          <a:p>
            <a:pPr algn="just"/>
            <a:r>
              <a:rPr lang="ru-RU" sz="1400" dirty="0" smtClean="0">
                <a:latin typeface="Times New Roman" pitchFamily="18" charset="0"/>
                <a:cs typeface="Times New Roman" pitchFamily="18" charset="0"/>
              </a:rPr>
              <a:t>4</a:t>
            </a:r>
            <a:r>
              <a:rPr lang="en-US"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Тариф </a:t>
            </a:r>
            <a:r>
              <a:rPr lang="ru-RU" sz="1400" b="1" dirty="0">
                <a:latin typeface="Times New Roman" pitchFamily="18" charset="0"/>
                <a:cs typeface="Times New Roman" pitchFamily="18" charset="0"/>
              </a:rPr>
              <a:t>4:</a:t>
            </a:r>
            <a:r>
              <a:rPr lang="ru-RU" sz="1400" dirty="0">
                <a:latin typeface="Times New Roman" pitchFamily="18" charset="0"/>
                <a:cs typeface="Times New Roman" pitchFamily="18" charset="0"/>
              </a:rPr>
              <a:t> 1500 рублей за пакет, включающий 600 минут на звонки, 100 СМС, 50 ГБ Интернета. Тарифы на расходы сверх пакета составляют: 1 рубль за минуту разговора, 1,5 рубля за СМС, 50 рублей за 1 ГБ Интернета</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pic>
        <p:nvPicPr>
          <p:cNvPr id="4103" name="Picture 7" descr="C:\Users\user\Desktop\Чемпионат по ФГ 2024-2025\для презы\2 тур\28172849a2e90282dc8cceca492162ef.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2077" b="91534" l="2556" r="94888">
                        <a14:foregroundMark x1="49361" y1="26198" x2="49361" y2="26198"/>
                        <a14:foregroundMark x1="52396" y1="28275" x2="52396" y2="28275"/>
                        <a14:foregroundMark x1="52236" y1="33866" x2="52236" y2="33866"/>
                        <a14:foregroundMark x1="52875" y1="22045" x2="52875" y2="22045"/>
                        <a14:foregroundMark x1="52875" y1="19329" x2="52875" y2="19329"/>
                        <a14:foregroundMark x1="46166" y1="20927" x2="46166" y2="20927"/>
                        <a14:foregroundMark x1="41693" y1="22364" x2="41693" y2="22364"/>
                        <a14:foregroundMark x1="76038" y1="37380" x2="76038" y2="37380"/>
                        <a14:foregroundMark x1="73642" y1="47923" x2="73642" y2="47923"/>
                        <a14:foregroundMark x1="82588" y1="39776" x2="82588" y2="39776"/>
                        <a14:foregroundMark x1="81949" y1="34824" x2="81949" y2="34824"/>
                        <a14:foregroundMark x1="81470" y1="33227" x2="81470" y2="33227"/>
                        <a14:foregroundMark x1="69808" y1="35304" x2="69808" y2="35304"/>
                        <a14:foregroundMark x1="69649" y1="32428" x2="69649" y2="32428"/>
                        <a14:foregroundMark x1="49840" y1="31310" x2="49840" y2="31310"/>
                        <a14:foregroundMark x1="36901" y1="23323" x2="36901" y2="23323"/>
                        <a14:foregroundMark x1="35783" y1="21565" x2="35783" y2="21565"/>
                        <a14:foregroundMark x1="34185" y1="24760" x2="34185" y2="24760"/>
                        <a14:foregroundMark x1="34505" y1="22045" x2="34505" y2="22045"/>
                        <a14:foregroundMark x1="79073" y1="43450" x2="79073" y2="43450"/>
                        <a14:foregroundMark x1="72364" y1="40895" x2="72364" y2="40895"/>
                        <a14:foregroundMark x1="72045" y1="35304" x2="72045" y2="35304"/>
                        <a14:foregroundMark x1="74760" y1="34665" x2="74760" y2="34665"/>
                        <a14:foregroundMark x1="79872" y1="35144" x2="79872" y2="35144"/>
                        <a14:foregroundMark x1="78754" y1="40096" x2="78754" y2="40096"/>
                        <a14:foregroundMark x1="86262" y1="37380" x2="86262" y2="37380"/>
                        <a14:foregroundMark x1="83387" y1="42812" x2="83387" y2="42812"/>
                        <a14:foregroundMark x1="77157" y1="46645" x2="77157" y2="46645"/>
                        <a14:foregroundMark x1="15974" y1="71406" x2="15974" y2="71406"/>
                        <a14:foregroundMark x1="24281" y1="62460" x2="24281" y2="62460"/>
                        <a14:foregroundMark x1="20607" y1="52077" x2="20607" y2="52077"/>
                        <a14:foregroundMark x1="11182" y1="58946" x2="11182" y2="58946"/>
                        <a14:foregroundMark x1="19010" y1="47604" x2="19010" y2="47604"/>
                        <a14:foregroundMark x1="28435" y1="59585" x2="28435" y2="59585"/>
                        <a14:foregroundMark x1="23802" y1="53514" x2="23802" y2="53514"/>
                        <a14:foregroundMark x1="32109" y1="83706" x2="32109" y2="83706"/>
                      </a14:backgroundRemoval>
                    </a14:imgEffect>
                  </a14:imgLayer>
                </a14:imgProps>
              </a:ext>
              <a:ext uri="{28A0092B-C50C-407E-A947-70E740481C1C}">
                <a14:useLocalDpi xmlns:a14="http://schemas.microsoft.com/office/drawing/2010/main" val="0"/>
              </a:ext>
            </a:extLst>
          </a:blip>
          <a:srcRect/>
          <a:stretch>
            <a:fillRect/>
          </a:stretch>
        </p:blipFill>
        <p:spPr bwMode="auto">
          <a:xfrm>
            <a:off x="7308304" y="1978045"/>
            <a:ext cx="1918091" cy="1918091"/>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3563888" y="4523698"/>
            <a:ext cx="3965766" cy="338554"/>
          </a:xfrm>
          <a:prstGeom prst="rect">
            <a:avLst/>
          </a:prstGeom>
          <a:solidFill>
            <a:srgbClr val="FAB47A"/>
          </a:solidFill>
        </p:spPr>
        <p:style>
          <a:lnRef idx="1">
            <a:schemeClr val="accent6"/>
          </a:lnRef>
          <a:fillRef idx="3">
            <a:schemeClr val="accent6"/>
          </a:fillRef>
          <a:effectRef idx="2">
            <a:schemeClr val="accent6"/>
          </a:effectRef>
          <a:fontRef idx="minor">
            <a:schemeClr val="lt1"/>
          </a:fontRef>
        </p:style>
        <p:txBody>
          <a:bodyPr wrap="none">
            <a:spAutoFit/>
          </a:bodyPr>
          <a:lstStyle/>
          <a:p>
            <a:pPr algn="r"/>
            <a:r>
              <a:rPr lang="ru-RU" sz="1600" i="1" dirty="0">
                <a:solidFill>
                  <a:schemeClr val="tx1"/>
                </a:solidFill>
                <a:latin typeface="Times New Roman" pitchFamily="18" charset="0"/>
                <a:cs typeface="Times New Roman" pitchFamily="18" charset="0"/>
              </a:rPr>
              <a:t>Варианты ответов на следующем </a:t>
            </a:r>
            <a:r>
              <a:rPr lang="ru-RU" sz="1600" i="1" dirty="0" smtClean="0">
                <a:solidFill>
                  <a:schemeClr val="tx1"/>
                </a:solidFill>
                <a:latin typeface="Times New Roman" pitchFamily="18" charset="0"/>
                <a:cs typeface="Times New Roman" pitchFamily="18" charset="0"/>
              </a:rPr>
              <a:t>слайде</a:t>
            </a:r>
            <a:endParaRPr lang="ru-RU" sz="1600" i="1" dirty="0">
              <a:solidFill>
                <a:schemeClr val="tx1"/>
              </a:solidFill>
              <a:latin typeface="Times New Roman" pitchFamily="18" charset="0"/>
              <a:cs typeface="Times New Roman" pitchFamily="18" charset="0"/>
            </a:endParaRPr>
          </a:p>
        </p:txBody>
      </p:sp>
      <p:sp>
        <p:nvSpPr>
          <p:cNvPr id="15" name="Стрелка вправо 14"/>
          <p:cNvSpPr/>
          <p:nvPr/>
        </p:nvSpPr>
        <p:spPr>
          <a:xfrm>
            <a:off x="7555770" y="4491363"/>
            <a:ext cx="635789" cy="456542"/>
          </a:xfrm>
          <a:prstGeom prst="rightArrow">
            <a:avLst/>
          </a:prstGeom>
          <a:scene3d>
            <a:camera prst="orthographicFront"/>
            <a:lightRig rig="threePt" dir="t"/>
          </a:scene3d>
          <a:sp3d>
            <a:bevelT/>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027856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849</TotalTime>
  <Words>1009</Words>
  <Application>Microsoft Office PowerPoint</Application>
  <PresentationFormat>Экран (16:9)</PresentationFormat>
  <Paragraphs>133</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91</cp:revision>
  <dcterms:created xsi:type="dcterms:W3CDTF">2024-11-06T06:22:33Z</dcterms:created>
  <dcterms:modified xsi:type="dcterms:W3CDTF">2025-02-04T08:43:32Z</dcterms:modified>
</cp:coreProperties>
</file>