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67" r:id="rId3"/>
    <p:sldId id="270" r:id="rId4"/>
    <p:sldId id="271" r:id="rId5"/>
    <p:sldId id="272" r:id="rId6"/>
    <p:sldId id="273" r:id="rId7"/>
    <p:sldId id="274" r:id="rId8"/>
    <p:sldId id="275" r:id="rId9"/>
    <p:sldId id="276" r:id="rId10"/>
    <p:sldId id="277" r:id="rId11"/>
    <p:sldId id="278" r:id="rId12"/>
    <p:sldId id="279" r:id="rId13"/>
    <p:sldId id="258" r:id="rId14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EADA"/>
    <a:srgbClr val="FAB47A"/>
    <a:srgbClr val="CB77C9"/>
    <a:srgbClr val="9F8AB8"/>
    <a:srgbClr val="F68D36"/>
    <a:srgbClr val="8A34D8"/>
    <a:srgbClr val="A365D1"/>
    <a:srgbClr val="8D0D75"/>
    <a:srgbClr val="4423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610" y="-77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6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5.wdp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6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5.wdp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6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5.wdp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6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5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6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5.wdp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6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5.wdp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6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5.wdp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6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5.wdp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6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5.wdp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6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5.wdp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9" name="Picture 11" descr="C:\Users\user\Desktop\Чемпионат по ФГ 2024-2025\для презы\2 тур\80d59c6c65fcc9250d2c610bc7c3261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00184" y="-2018642"/>
            <a:ext cx="5157863" cy="9166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763687" y="843558"/>
            <a:ext cx="5976664" cy="32403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2051719" y="1268320"/>
            <a:ext cx="5400599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sz="2400" dirty="0" smtClean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Областной Чемпионат </a:t>
            </a:r>
            <a:r>
              <a:rPr lang="ru-RU" sz="2400" dirty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командных игр-конкурсов</a:t>
            </a:r>
          </a:p>
          <a:p>
            <a:pPr algn="ctr"/>
            <a:r>
              <a:rPr lang="ru-RU" sz="2400" dirty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 по финансовой грамотности </a:t>
            </a:r>
            <a:endParaRPr lang="ru-RU" sz="2400" dirty="0" smtClean="0">
              <a:solidFill>
                <a:srgbClr val="7030A0"/>
              </a:solidFill>
              <a:latin typeface="Haettenschweiler" pitchFamily="34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для </a:t>
            </a:r>
            <a:r>
              <a:rPr lang="ru-RU" sz="2400" dirty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обучающихся Омской области</a:t>
            </a:r>
          </a:p>
          <a:p>
            <a:pPr algn="ctr"/>
            <a:endParaRPr lang="en-US" sz="2400" dirty="0">
              <a:solidFill>
                <a:schemeClr val="bg2">
                  <a:lumMod val="25000"/>
                </a:schemeClr>
              </a:solidFill>
              <a:latin typeface="Haettenschweiler" pitchFamily="34" charset="0"/>
              <a:cs typeface="Times New Roman" pitchFamily="18" charset="0"/>
            </a:endParaRPr>
          </a:p>
          <a:p>
            <a:pPr algn="ctr"/>
            <a:r>
              <a:rPr lang="ru-RU" sz="2000" i="1" dirty="0">
                <a:solidFill>
                  <a:schemeClr val="accent6">
                    <a:lumMod val="50000"/>
                  </a:schemeClr>
                </a:solidFill>
                <a:latin typeface="Franklin Gothic Demi" pitchFamily="34" charset="0"/>
              </a:rPr>
              <a:t>Младшая лига</a:t>
            </a:r>
          </a:p>
          <a:p>
            <a:pPr algn="ctr"/>
            <a:r>
              <a:rPr lang="ru-RU" sz="2400" dirty="0" smtClean="0">
                <a:solidFill>
                  <a:srgbClr val="7030A0"/>
                </a:solidFill>
                <a:latin typeface="Haettenschweiler" pitchFamily="34" charset="0"/>
              </a:rPr>
              <a:t>Второй тур</a:t>
            </a:r>
            <a:endParaRPr lang="ru-RU" sz="2400" dirty="0">
              <a:solidFill>
                <a:srgbClr val="7030A0"/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5" descr="https://i.pinimg.com/736x/6c/9c/35/6c9c35159cc7ff23ccf75df37731b7c3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7" descr="https://i.pinimg.com/736x/6c/9c/35/6c9c35159cc7ff23ccf75df37731b7c3.jpg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10" descr="Изображение пина-истории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9" name="Picture 21" descr="C:\Users\user\Desktop\Чемпионат по ФГ 2024-2025\для презы\2 тур\de08477ca97580d018b2765a1883bbad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723780"/>
            <a:ext cx="2472034" cy="2114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AutoShape 33" descr="https://i.pinimg.com/736x/28/17/28/28172849a2e90282dc8cceca492162ef.jpg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84" name="Picture 36" descr="C:\Users\user\Desktop\Чемпионат по ФГ 2024-2025\для презы\2 тур\602963a6863d7272656fa3a00d9a2efd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53668" y1="29212" x2="53668" y2="29212"/>
                        <a14:foregroundMark x1="58424" y1="24592" x2="58424" y2="24592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3519">
            <a:off x="-14376" y="2074691"/>
            <a:ext cx="3413141" cy="3413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6535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1" descr="C:\Users\user\Desktop\Чемпионат по ФГ 2024-2025\для презы\2 тур\80d59c6c65fcc9250d2c610bc7c3261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00184" y="-2018642"/>
            <a:ext cx="5157863" cy="9166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987824" y="179347"/>
            <a:ext cx="5832648" cy="715290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3032827" y="184040"/>
            <a:ext cx="57876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грамотности.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Младшая лига.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84127" y="181754"/>
            <a:ext cx="2448272" cy="715290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Franklin Gothic Demi" pitchFamily="34" charset="0"/>
              </a:rPr>
              <a:t>Задание № 7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84127" y="1189844"/>
            <a:ext cx="7155795" cy="3672408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pic>
        <p:nvPicPr>
          <p:cNvPr id="4101" name="Picture 5" descr="C:\Users\user\Desktop\Чемпионат по ФГ 2024-2025\для презы\2 тур\1a84a1d1dcb05c77c26c84574482860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006" b="99157" l="462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9903" y="3435846"/>
            <a:ext cx="1919496" cy="1856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96120" y="1275606"/>
            <a:ext cx="676875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Саша получил сообщение, что на его банковскую карту поступил денежный перевод в сумме 5 тысяч рублей. Кто перевел ему деньги, он не знает, но подозревает, что перевод совершен ошибочно. Что ему делать?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i="1" dirty="0">
                <a:latin typeface="Times New Roman" pitchFamily="18" charset="0"/>
                <a:cs typeface="Times New Roman" pitchFamily="18" charset="0"/>
              </a:rPr>
              <a:t>Выберите все верные ответы:</a:t>
            </a:r>
          </a:p>
          <a:p>
            <a:pPr marL="342900" indent="-342900" algn="just">
              <a:buFont typeface="+mj-lt"/>
              <a:buAutoNum type="arabicParenR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Поскорее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потратить эти деньги</a:t>
            </a:r>
          </a:p>
          <a:p>
            <a:pPr marL="342900" indent="-342900" algn="just">
              <a:buFont typeface="+mj-lt"/>
              <a:buAutoNum type="arabicParenR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Подождать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14 дней, и если отправитель не объявится, то можно эти деньги тратить</a:t>
            </a:r>
          </a:p>
          <a:p>
            <a:pPr marL="342900" indent="-342900" algn="just">
              <a:buFont typeface="+mj-lt"/>
              <a:buAutoNum type="arabicParenR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Убедиться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что деньги действительно поступили на карту</a:t>
            </a:r>
          </a:p>
          <a:p>
            <a:pPr marL="342900" indent="-342900" algn="just">
              <a:buFont typeface="+mj-lt"/>
              <a:buAutoNum type="arabicParenR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Обратиться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банк и попросить перечислить эту сумму обратно отправителю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3" name="Picture 7" descr="C:\Users\user\Desktop\Чемпионат по ФГ 2024-2025\для презы\2 тур\28172849a2e90282dc8cceca492162ef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077" b="91534" l="2556" r="94888">
                        <a14:foregroundMark x1="49361" y1="26198" x2="49361" y2="26198"/>
                        <a14:foregroundMark x1="52396" y1="28275" x2="52396" y2="28275"/>
                        <a14:foregroundMark x1="52236" y1="33866" x2="52236" y2="33866"/>
                        <a14:foregroundMark x1="52875" y1="22045" x2="52875" y2="22045"/>
                        <a14:foregroundMark x1="52875" y1="19329" x2="52875" y2="19329"/>
                        <a14:foregroundMark x1="46166" y1="20927" x2="46166" y2="20927"/>
                        <a14:foregroundMark x1="41693" y1="22364" x2="41693" y2="22364"/>
                        <a14:foregroundMark x1="76038" y1="37380" x2="76038" y2="37380"/>
                        <a14:foregroundMark x1="73642" y1="47923" x2="73642" y2="47923"/>
                        <a14:foregroundMark x1="82588" y1="39776" x2="82588" y2="39776"/>
                        <a14:foregroundMark x1="81949" y1="34824" x2="81949" y2="34824"/>
                        <a14:foregroundMark x1="81470" y1="33227" x2="81470" y2="33227"/>
                        <a14:foregroundMark x1="69808" y1="35304" x2="69808" y2="35304"/>
                        <a14:foregroundMark x1="69649" y1="32428" x2="69649" y2="32428"/>
                        <a14:foregroundMark x1="49840" y1="31310" x2="49840" y2="31310"/>
                        <a14:foregroundMark x1="36901" y1="23323" x2="36901" y2="23323"/>
                        <a14:foregroundMark x1="35783" y1="21565" x2="35783" y2="21565"/>
                        <a14:foregroundMark x1="34185" y1="24760" x2="34185" y2="24760"/>
                        <a14:foregroundMark x1="34505" y1="22045" x2="34505" y2="22045"/>
                        <a14:foregroundMark x1="79073" y1="43450" x2="79073" y2="43450"/>
                        <a14:foregroundMark x1="72364" y1="40895" x2="72364" y2="40895"/>
                        <a14:foregroundMark x1="72045" y1="35304" x2="72045" y2="35304"/>
                        <a14:foregroundMark x1="74760" y1="34665" x2="74760" y2="34665"/>
                        <a14:foregroundMark x1="79872" y1="35144" x2="79872" y2="35144"/>
                        <a14:foregroundMark x1="78754" y1="40096" x2="78754" y2="40096"/>
                        <a14:foregroundMark x1="86262" y1="37380" x2="86262" y2="37380"/>
                        <a14:foregroundMark x1="83387" y1="42812" x2="83387" y2="42812"/>
                        <a14:foregroundMark x1="77157" y1="46645" x2="77157" y2="46645"/>
                        <a14:foregroundMark x1="15974" y1="71406" x2="15974" y2="71406"/>
                        <a14:foregroundMark x1="24281" y1="62460" x2="24281" y2="62460"/>
                        <a14:foregroundMark x1="20607" y1="52077" x2="20607" y2="52077"/>
                        <a14:foregroundMark x1="11182" y1="58946" x2="11182" y2="58946"/>
                        <a14:foregroundMark x1="19010" y1="47604" x2="19010" y2="47604"/>
                        <a14:foregroundMark x1="28435" y1="59585" x2="28435" y2="59585"/>
                        <a14:foregroundMark x1="23802" y1="53514" x2="23802" y2="53514"/>
                        <a14:foregroundMark x1="32109" y1="83706" x2="32109" y2="837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1308" y="2564568"/>
            <a:ext cx="1918091" cy="1918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2712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1" descr="C:\Users\user\Desktop\Чемпионат по ФГ 2024-2025\для презы\2 тур\80d59c6c65fcc9250d2c610bc7c3261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00184" y="-2018642"/>
            <a:ext cx="5157863" cy="9166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987824" y="179347"/>
            <a:ext cx="5832648" cy="715290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3032827" y="184040"/>
            <a:ext cx="57876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грамотности.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Младшая лига.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84127" y="181754"/>
            <a:ext cx="2448272" cy="715290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Franklin Gothic Demi" pitchFamily="34" charset="0"/>
              </a:rPr>
              <a:t>Задание № 8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84127" y="1189844"/>
            <a:ext cx="7155795" cy="3672408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pic>
        <p:nvPicPr>
          <p:cNvPr id="4101" name="Picture 5" descr="C:\Users\user\Desktop\Чемпионат по ФГ 2024-2025\для презы\2 тур\1a84a1d1dcb05c77c26c84574482860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006" b="99157" l="462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9903" y="3435846"/>
            <a:ext cx="1919496" cy="1856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96120" y="1275606"/>
            <a:ext cx="676875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В сказке «Золотой ключик, или Приключения Буратино»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Лиса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Алиса и Кот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Базилио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пообещали Буратино, что, если тот закопает монеты на Поле чудес, наутро из ямки вырастет небольшое деревце, а на нем вместо листьев будут висеть золотые монеты.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этой истории кем являются Лиса Алиса и Кот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Базилио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i="1" dirty="0">
                <a:latin typeface="Times New Roman" pitchFamily="18" charset="0"/>
                <a:cs typeface="Times New Roman" pitchFamily="18" charset="0"/>
              </a:rPr>
              <a:t>Выберите один верный ответ:</a:t>
            </a:r>
          </a:p>
          <a:p>
            <a:pPr marL="342900" indent="-342900" algn="just">
              <a:buFont typeface="+mj-lt"/>
              <a:buAutoNum type="arabicParenR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Инвесторами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+mj-lt"/>
              <a:buAutoNum type="arabicParenR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Бизнесменами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+mj-lt"/>
              <a:buAutoNum type="arabicParenR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Мошенниками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+mj-lt"/>
              <a:buAutoNum type="arabicParenR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Управляющими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+mj-lt"/>
              <a:buAutoNum type="arabicParenR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Предпринимателями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3" name="Picture 7" descr="C:\Users\user\Desktop\Чемпионат по ФГ 2024-2025\для презы\2 тур\28172849a2e90282dc8cceca492162ef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077" b="91534" l="2556" r="94888">
                        <a14:foregroundMark x1="49361" y1="26198" x2="49361" y2="26198"/>
                        <a14:foregroundMark x1="52396" y1="28275" x2="52396" y2="28275"/>
                        <a14:foregroundMark x1="52236" y1="33866" x2="52236" y2="33866"/>
                        <a14:foregroundMark x1="52875" y1="22045" x2="52875" y2="22045"/>
                        <a14:foregroundMark x1="52875" y1="19329" x2="52875" y2="19329"/>
                        <a14:foregroundMark x1="46166" y1="20927" x2="46166" y2="20927"/>
                        <a14:foregroundMark x1="41693" y1="22364" x2="41693" y2="22364"/>
                        <a14:foregroundMark x1="76038" y1="37380" x2="76038" y2="37380"/>
                        <a14:foregroundMark x1="73642" y1="47923" x2="73642" y2="47923"/>
                        <a14:foregroundMark x1="82588" y1="39776" x2="82588" y2="39776"/>
                        <a14:foregroundMark x1="81949" y1="34824" x2="81949" y2="34824"/>
                        <a14:foregroundMark x1="81470" y1="33227" x2="81470" y2="33227"/>
                        <a14:foregroundMark x1="69808" y1="35304" x2="69808" y2="35304"/>
                        <a14:foregroundMark x1="69649" y1="32428" x2="69649" y2="32428"/>
                        <a14:foregroundMark x1="49840" y1="31310" x2="49840" y2="31310"/>
                        <a14:foregroundMark x1="36901" y1="23323" x2="36901" y2="23323"/>
                        <a14:foregroundMark x1="35783" y1="21565" x2="35783" y2="21565"/>
                        <a14:foregroundMark x1="34185" y1="24760" x2="34185" y2="24760"/>
                        <a14:foregroundMark x1="34505" y1="22045" x2="34505" y2="22045"/>
                        <a14:foregroundMark x1="79073" y1="43450" x2="79073" y2="43450"/>
                        <a14:foregroundMark x1="72364" y1="40895" x2="72364" y2="40895"/>
                        <a14:foregroundMark x1="72045" y1="35304" x2="72045" y2="35304"/>
                        <a14:foregroundMark x1="74760" y1="34665" x2="74760" y2="34665"/>
                        <a14:foregroundMark x1="79872" y1="35144" x2="79872" y2="35144"/>
                        <a14:foregroundMark x1="78754" y1="40096" x2="78754" y2="40096"/>
                        <a14:foregroundMark x1="86262" y1="37380" x2="86262" y2="37380"/>
                        <a14:foregroundMark x1="83387" y1="42812" x2="83387" y2="42812"/>
                        <a14:foregroundMark x1="77157" y1="46645" x2="77157" y2="46645"/>
                        <a14:foregroundMark x1="15974" y1="71406" x2="15974" y2="71406"/>
                        <a14:foregroundMark x1="24281" y1="62460" x2="24281" y2="62460"/>
                        <a14:foregroundMark x1="20607" y1="52077" x2="20607" y2="52077"/>
                        <a14:foregroundMark x1="11182" y1="58946" x2="11182" y2="58946"/>
                        <a14:foregroundMark x1="19010" y1="47604" x2="19010" y2="47604"/>
                        <a14:foregroundMark x1="28435" y1="59585" x2="28435" y2="59585"/>
                        <a14:foregroundMark x1="23802" y1="53514" x2="23802" y2="53514"/>
                        <a14:foregroundMark x1="32109" y1="83706" x2="32109" y2="837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1308" y="2564568"/>
            <a:ext cx="1918091" cy="1918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5135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1" descr="C:\Users\user\Desktop\Чемпионат по ФГ 2024-2025\для презы\2 тур\80d59c6c65fcc9250d2c610bc7c3261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00184" y="-2018642"/>
            <a:ext cx="5157863" cy="9166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987824" y="179347"/>
            <a:ext cx="5832648" cy="715290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3032827" y="184040"/>
            <a:ext cx="57876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грамотности.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Младшая лига.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84127" y="181754"/>
            <a:ext cx="2448272" cy="715290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Franklin Gothic Demi" pitchFamily="34" charset="0"/>
              </a:rPr>
              <a:t>Задание № 9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84127" y="1189844"/>
            <a:ext cx="7155795" cy="3672408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pic>
        <p:nvPicPr>
          <p:cNvPr id="4101" name="Picture 5" descr="C:\Users\user\Desktop\Чемпионат по ФГ 2024-2025\для презы\2 тур\1a84a1d1dcb05c77c26c84574482860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006" b="99157" l="462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9903" y="3435846"/>
            <a:ext cx="1919496" cy="1856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96120" y="1275606"/>
            <a:ext cx="676875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Что нужно сделать, если вас или ваших родных обманули мошенники и с карты списали деньги?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Выберите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все верные ответы:</a:t>
            </a:r>
          </a:p>
          <a:p>
            <a:pPr marL="342900" indent="-342900" algn="just">
              <a:buFont typeface="+mj-lt"/>
              <a:buAutoNum type="arabicParenR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можно скорее позвонить в свой банк (номер есть на обороте карты), сообщить о мошеннической операции и заблокировать карту</a:t>
            </a:r>
          </a:p>
          <a:p>
            <a:pPr marL="342900" indent="-342900" algn="just">
              <a:buFont typeface="+mj-lt"/>
              <a:buAutoNum type="arabicParenR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Ничего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делать не нужно, больше списания не повторятся</a:t>
            </a:r>
          </a:p>
          <a:p>
            <a:pPr marL="342900" indent="-342900" algn="just">
              <a:buFont typeface="+mj-lt"/>
              <a:buAutoNum type="arabicParenR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Необходимо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уничтожить карту</a:t>
            </a:r>
          </a:p>
          <a:p>
            <a:pPr marL="342900" indent="-342900" algn="just">
              <a:buFont typeface="+mj-lt"/>
              <a:buAutoNum type="arabicParenR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Необходимо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обратиться в полицию с заявлением о хищении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3" name="Picture 7" descr="C:\Users\user\Desktop\Чемпионат по ФГ 2024-2025\для презы\2 тур\28172849a2e90282dc8cceca492162ef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077" b="91534" l="2556" r="94888">
                        <a14:foregroundMark x1="49361" y1="26198" x2="49361" y2="26198"/>
                        <a14:foregroundMark x1="52396" y1="28275" x2="52396" y2="28275"/>
                        <a14:foregroundMark x1="52236" y1="33866" x2="52236" y2="33866"/>
                        <a14:foregroundMark x1="52875" y1="22045" x2="52875" y2="22045"/>
                        <a14:foregroundMark x1="52875" y1="19329" x2="52875" y2="19329"/>
                        <a14:foregroundMark x1="46166" y1="20927" x2="46166" y2="20927"/>
                        <a14:foregroundMark x1="41693" y1="22364" x2="41693" y2="22364"/>
                        <a14:foregroundMark x1="76038" y1="37380" x2="76038" y2="37380"/>
                        <a14:foregroundMark x1="73642" y1="47923" x2="73642" y2="47923"/>
                        <a14:foregroundMark x1="82588" y1="39776" x2="82588" y2="39776"/>
                        <a14:foregroundMark x1="81949" y1="34824" x2="81949" y2="34824"/>
                        <a14:foregroundMark x1="81470" y1="33227" x2="81470" y2="33227"/>
                        <a14:foregroundMark x1="69808" y1="35304" x2="69808" y2="35304"/>
                        <a14:foregroundMark x1="69649" y1="32428" x2="69649" y2="32428"/>
                        <a14:foregroundMark x1="49840" y1="31310" x2="49840" y2="31310"/>
                        <a14:foregroundMark x1="36901" y1="23323" x2="36901" y2="23323"/>
                        <a14:foregroundMark x1="35783" y1="21565" x2="35783" y2="21565"/>
                        <a14:foregroundMark x1="34185" y1="24760" x2="34185" y2="24760"/>
                        <a14:foregroundMark x1="34505" y1="22045" x2="34505" y2="22045"/>
                        <a14:foregroundMark x1="79073" y1="43450" x2="79073" y2="43450"/>
                        <a14:foregroundMark x1="72364" y1="40895" x2="72364" y2="40895"/>
                        <a14:foregroundMark x1="72045" y1="35304" x2="72045" y2="35304"/>
                        <a14:foregroundMark x1="74760" y1="34665" x2="74760" y2="34665"/>
                        <a14:foregroundMark x1="79872" y1="35144" x2="79872" y2="35144"/>
                        <a14:foregroundMark x1="78754" y1="40096" x2="78754" y2="40096"/>
                        <a14:foregroundMark x1="86262" y1="37380" x2="86262" y2="37380"/>
                        <a14:foregroundMark x1="83387" y1="42812" x2="83387" y2="42812"/>
                        <a14:foregroundMark x1="77157" y1="46645" x2="77157" y2="46645"/>
                        <a14:foregroundMark x1="15974" y1="71406" x2="15974" y2="71406"/>
                        <a14:foregroundMark x1="24281" y1="62460" x2="24281" y2="62460"/>
                        <a14:foregroundMark x1="20607" y1="52077" x2="20607" y2="52077"/>
                        <a14:foregroundMark x1="11182" y1="58946" x2="11182" y2="58946"/>
                        <a14:foregroundMark x1="19010" y1="47604" x2="19010" y2="47604"/>
                        <a14:foregroundMark x1="28435" y1="59585" x2="28435" y2="59585"/>
                        <a14:foregroundMark x1="23802" y1="53514" x2="23802" y2="53514"/>
                        <a14:foregroundMark x1="32109" y1="83706" x2="32109" y2="837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1308" y="2564568"/>
            <a:ext cx="1918091" cy="1918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587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:\Users\user\Desktop\Чемпионат по ФГ 2024-2025\для презы\2 тур\80d59c6c65fcc9250d2c610bc7c3261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00184" y="-2018642"/>
            <a:ext cx="5157863" cy="9166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682869" y="1491630"/>
            <a:ext cx="58524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accent4">
                    <a:lumMod val="75000"/>
                  </a:schemeClr>
                </a:solidFill>
                <a:latin typeface="Batang" pitchFamily="18" charset="-127"/>
                <a:ea typeface="Batang" pitchFamily="18" charset="-127"/>
              </a:rPr>
              <a:t>Благодарим за участие!</a:t>
            </a:r>
          </a:p>
        </p:txBody>
      </p:sp>
      <p:pic>
        <p:nvPicPr>
          <p:cNvPr id="13" name="Picture 21" descr="C:\Users\user\Desktop\Чемпионат по ФГ 2024-2025\для презы\2 тур\de08477ca97580d018b2765a1883bbad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283718"/>
            <a:ext cx="2472034" cy="2114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9220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1" descr="C:\Users\user\Desktop\Чемпионат по ФГ 2024-2025\для презы\2 тур\80d59c6c65fcc9250d2c610bc7c3261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00184" y="-2018642"/>
            <a:ext cx="5157863" cy="9166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45371" y="843558"/>
            <a:ext cx="7038409" cy="3886827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41750" y="160337"/>
            <a:ext cx="8278722" cy="448034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5745" y="179085"/>
            <a:ext cx="827872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X Областной Чемпионат командных </a:t>
            </a:r>
            <a:r>
              <a:rPr lang="ru-RU" sz="1600" dirty="0" smtClean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  <a:r>
              <a:rPr lang="ru-RU" sz="1600" dirty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 </a:t>
            </a:r>
            <a:r>
              <a:rPr lang="ru-RU" sz="1600" dirty="0" smtClean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для </a:t>
            </a:r>
            <a:r>
              <a:rPr lang="ru-RU" sz="1600" dirty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обучающихся Омской области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46328" y="876378"/>
            <a:ext cx="6705991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Правила игры</a:t>
            </a: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Каждый тур состоит из </a:t>
            </a:r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9 заданий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разных по степени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сложности                и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формату ответа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Команды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получают каждое задание </a:t>
            </a:r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отдельно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(по одному)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 решают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в </a:t>
            </a:r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строго отведенное время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Ведущий поочередно зачитывает задания, которые параллельно транслируются на экране. На обсуждение одного задания ведущий дает </a:t>
            </a:r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 минуты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За </a:t>
            </a:r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20 секунд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до конца отведенного времени звучит предупреждающий звуковой сигнал, и команды должны передать членам счетной комиссии </a:t>
            </a:r>
            <a:r>
              <a:rPr lang="ru-RU" sz="1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заполненный бланк с ответом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истечении 3-х минут ведущий объявляет «</a:t>
            </a:r>
            <a:r>
              <a:rPr lang="ru-RU" sz="1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Стоп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». После данного сигнала ответы не принимаются.</a:t>
            </a: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Ведущий игры оглашает </a:t>
            </a:r>
            <a:r>
              <a:rPr lang="ru-RU" sz="1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правильный ответ после сдачи бланков </a:t>
            </a:r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ответов командами.</a:t>
            </a:r>
            <a:endParaRPr lang="ru-RU" sz="16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C:\Users\user\Desktop\Чемпионат по ФГ 2024-2025\для презы\2 тур\fd3695f7eb67983a4cbd20b9912f86f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82609" y1="86957" x2="82609" y2="86957"/>
                        <a14:foregroundMark x1="75136" y1="95380" x2="75136" y2="95380"/>
                        <a14:foregroundMark x1="80435" y1="98234" x2="80435" y2="9823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291830"/>
            <a:ext cx="1728192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584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1" descr="C:\Users\user\Desktop\Чемпионат по ФГ 2024-2025\для презы\2 тур\80d59c6c65fcc9250d2c610bc7c3261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00184" y="-2018642"/>
            <a:ext cx="5157863" cy="9166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987824" y="179347"/>
            <a:ext cx="5832648" cy="715290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3032827" y="184040"/>
            <a:ext cx="57876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грамотности.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Младшая лига.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84127" y="181754"/>
            <a:ext cx="2448272" cy="715290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Franklin Gothic Demi" pitchFamily="34" charset="0"/>
              </a:rPr>
              <a:t>Задание № 1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84127" y="1189844"/>
            <a:ext cx="7155795" cy="3672408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pic>
        <p:nvPicPr>
          <p:cNvPr id="4101" name="Picture 5" descr="C:\Users\user\Desktop\Чемпионат по ФГ 2024-2025\для презы\2 тур\1a84a1d1dcb05c77c26c84574482860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006" b="99157" l="462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7093" y="3507854"/>
            <a:ext cx="1919496" cy="1856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60375" y="1347614"/>
            <a:ext cx="676671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Верно ли утверждение:</a:t>
            </a:r>
          </a:p>
          <a:p>
            <a:pPr algn="just"/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Налог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это обязательный платеж, который уплачивает гражданин или организация в бюджет государства. Поступившие таким образом деньги расходуются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содержание армии, больниц, школ, строительство дорог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прочее.</a:t>
            </a:r>
          </a:p>
          <a:p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Выберите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один верный ответ: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+mj-lt"/>
              <a:buAutoNum type="arabicParenR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Да</a:t>
            </a:r>
          </a:p>
          <a:p>
            <a:pPr marL="342900" lvl="0" indent="-342900">
              <a:buFont typeface="+mj-lt"/>
              <a:buAutoNum type="arabicParenR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Нет</a:t>
            </a:r>
          </a:p>
        </p:txBody>
      </p:sp>
      <p:pic>
        <p:nvPicPr>
          <p:cNvPr id="4103" name="Picture 7" descr="C:\Users\user\Desktop\Чемпионат по ФГ 2024-2025\для презы\2 тур\28172849a2e90282dc8cceca492162ef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077" b="91534" l="2556" r="94888">
                        <a14:foregroundMark x1="49361" y1="26198" x2="49361" y2="26198"/>
                        <a14:foregroundMark x1="52396" y1="28275" x2="52396" y2="28275"/>
                        <a14:foregroundMark x1="52236" y1="33866" x2="52236" y2="33866"/>
                        <a14:foregroundMark x1="52875" y1="22045" x2="52875" y2="22045"/>
                        <a14:foregroundMark x1="52875" y1="19329" x2="52875" y2="19329"/>
                        <a14:foregroundMark x1="46166" y1="20927" x2="46166" y2="20927"/>
                        <a14:foregroundMark x1="41693" y1="22364" x2="41693" y2="22364"/>
                        <a14:foregroundMark x1="76038" y1="37380" x2="76038" y2="37380"/>
                        <a14:foregroundMark x1="73642" y1="47923" x2="73642" y2="47923"/>
                        <a14:foregroundMark x1="82588" y1="39776" x2="82588" y2="39776"/>
                        <a14:foregroundMark x1="81949" y1="34824" x2="81949" y2="34824"/>
                        <a14:foregroundMark x1="81470" y1="33227" x2="81470" y2="33227"/>
                        <a14:foregroundMark x1="69808" y1="35304" x2="69808" y2="35304"/>
                        <a14:foregroundMark x1="69649" y1="32428" x2="69649" y2="32428"/>
                        <a14:foregroundMark x1="49840" y1="31310" x2="49840" y2="31310"/>
                        <a14:foregroundMark x1="36901" y1="23323" x2="36901" y2="23323"/>
                        <a14:foregroundMark x1="35783" y1="21565" x2="35783" y2="21565"/>
                        <a14:foregroundMark x1="34185" y1="24760" x2="34185" y2="24760"/>
                        <a14:foregroundMark x1="34505" y1="22045" x2="34505" y2="22045"/>
                        <a14:foregroundMark x1="79073" y1="43450" x2="79073" y2="43450"/>
                        <a14:foregroundMark x1="72364" y1="40895" x2="72364" y2="40895"/>
                        <a14:foregroundMark x1="72045" y1="35304" x2="72045" y2="35304"/>
                        <a14:foregroundMark x1="74760" y1="34665" x2="74760" y2="34665"/>
                        <a14:foregroundMark x1="79872" y1="35144" x2="79872" y2="35144"/>
                        <a14:foregroundMark x1="78754" y1="40096" x2="78754" y2="40096"/>
                        <a14:foregroundMark x1="86262" y1="37380" x2="86262" y2="37380"/>
                        <a14:foregroundMark x1="83387" y1="42812" x2="83387" y2="42812"/>
                        <a14:foregroundMark x1="77157" y1="46645" x2="77157" y2="46645"/>
                        <a14:foregroundMark x1="15974" y1="71406" x2="15974" y2="71406"/>
                        <a14:foregroundMark x1="24281" y1="62460" x2="24281" y2="62460"/>
                        <a14:foregroundMark x1="20607" y1="52077" x2="20607" y2="52077"/>
                        <a14:foregroundMark x1="11182" y1="58946" x2="11182" y2="58946"/>
                        <a14:foregroundMark x1="19010" y1="47604" x2="19010" y2="47604"/>
                        <a14:foregroundMark x1="28435" y1="59585" x2="28435" y2="59585"/>
                        <a14:foregroundMark x1="23802" y1="53514" x2="23802" y2="53514"/>
                        <a14:foregroundMark x1="32109" y1="83706" x2="32109" y2="837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2548808"/>
            <a:ext cx="1918091" cy="1918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6803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1" descr="C:\Users\user\Desktop\Чемпионат по ФГ 2024-2025\для презы\2 тур\80d59c6c65fcc9250d2c610bc7c3261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00184" y="-2018642"/>
            <a:ext cx="5157863" cy="9166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987824" y="179347"/>
            <a:ext cx="5832648" cy="715290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3032827" y="184040"/>
            <a:ext cx="57876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грамотности.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Младшая лига.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84127" y="181754"/>
            <a:ext cx="2448272" cy="715290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Franklin Gothic Demi" pitchFamily="34" charset="0"/>
              </a:rPr>
              <a:t>Задание № 2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84127" y="1189844"/>
            <a:ext cx="7155795" cy="3672408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pic>
        <p:nvPicPr>
          <p:cNvPr id="4101" name="Picture 5" descr="C:\Users\user\Desktop\Чемпионат по ФГ 2024-2025\для презы\2 тур\1a84a1d1dcb05c77c26c84574482860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006" b="99157" l="462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7093" y="3507854"/>
            <a:ext cx="1919496" cy="1856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60375" y="1317888"/>
            <a:ext cx="670391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Скоро лето. Сергей мечтает о скейтборде, который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стоит            5900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рублей. Он уже накопил 3900 рублей. Каждую неделю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он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получает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карманные деньги </a:t>
            </a:r>
            <a:r>
              <a:rPr lang="ru-RU" dirty="0"/>
              <a:t>–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500 рублей. Сколько еще недель ему нужно откладывать карманные деньги, чтобы накопить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нужную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сумму?</a:t>
            </a:r>
          </a:p>
          <a:p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Выберите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один верный ответ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 1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неделю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 4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недели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3) 8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недель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4) 10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недель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5) 11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недель</a:t>
            </a:r>
          </a:p>
        </p:txBody>
      </p:sp>
      <p:pic>
        <p:nvPicPr>
          <p:cNvPr id="4103" name="Picture 7" descr="C:\Users\user\Desktop\Чемпионат по ФГ 2024-2025\для презы\2 тур\28172849a2e90282dc8cceca492162ef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077" b="91534" l="2556" r="94888">
                        <a14:foregroundMark x1="49361" y1="26198" x2="49361" y2="26198"/>
                        <a14:foregroundMark x1="52396" y1="28275" x2="52396" y2="28275"/>
                        <a14:foregroundMark x1="52236" y1="33866" x2="52236" y2="33866"/>
                        <a14:foregroundMark x1="52875" y1="22045" x2="52875" y2="22045"/>
                        <a14:foregroundMark x1="52875" y1="19329" x2="52875" y2="19329"/>
                        <a14:foregroundMark x1="46166" y1="20927" x2="46166" y2="20927"/>
                        <a14:foregroundMark x1="41693" y1="22364" x2="41693" y2="22364"/>
                        <a14:foregroundMark x1="76038" y1="37380" x2="76038" y2="37380"/>
                        <a14:foregroundMark x1="73642" y1="47923" x2="73642" y2="47923"/>
                        <a14:foregroundMark x1="82588" y1="39776" x2="82588" y2="39776"/>
                        <a14:foregroundMark x1="81949" y1="34824" x2="81949" y2="34824"/>
                        <a14:foregroundMark x1="81470" y1="33227" x2="81470" y2="33227"/>
                        <a14:foregroundMark x1="69808" y1="35304" x2="69808" y2="35304"/>
                        <a14:foregroundMark x1="69649" y1="32428" x2="69649" y2="32428"/>
                        <a14:foregroundMark x1="49840" y1="31310" x2="49840" y2="31310"/>
                        <a14:foregroundMark x1="36901" y1="23323" x2="36901" y2="23323"/>
                        <a14:foregroundMark x1="35783" y1="21565" x2="35783" y2="21565"/>
                        <a14:foregroundMark x1="34185" y1="24760" x2="34185" y2="24760"/>
                        <a14:foregroundMark x1="34505" y1="22045" x2="34505" y2="22045"/>
                        <a14:foregroundMark x1="79073" y1="43450" x2="79073" y2="43450"/>
                        <a14:foregroundMark x1="72364" y1="40895" x2="72364" y2="40895"/>
                        <a14:foregroundMark x1="72045" y1="35304" x2="72045" y2="35304"/>
                        <a14:foregroundMark x1="74760" y1="34665" x2="74760" y2="34665"/>
                        <a14:foregroundMark x1="79872" y1="35144" x2="79872" y2="35144"/>
                        <a14:foregroundMark x1="78754" y1="40096" x2="78754" y2="40096"/>
                        <a14:foregroundMark x1="86262" y1="37380" x2="86262" y2="37380"/>
                        <a14:foregroundMark x1="83387" y1="42812" x2="83387" y2="42812"/>
                        <a14:foregroundMark x1="77157" y1="46645" x2="77157" y2="46645"/>
                        <a14:foregroundMark x1="15974" y1="71406" x2="15974" y2="71406"/>
                        <a14:foregroundMark x1="24281" y1="62460" x2="24281" y2="62460"/>
                        <a14:foregroundMark x1="20607" y1="52077" x2="20607" y2="52077"/>
                        <a14:foregroundMark x1="11182" y1="58946" x2="11182" y2="58946"/>
                        <a14:foregroundMark x1="19010" y1="47604" x2="19010" y2="47604"/>
                        <a14:foregroundMark x1="28435" y1="59585" x2="28435" y2="59585"/>
                        <a14:foregroundMark x1="23802" y1="53514" x2="23802" y2="53514"/>
                        <a14:foregroundMark x1="32109" y1="83706" x2="32109" y2="837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2548808"/>
            <a:ext cx="1918091" cy="1918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3773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1" descr="C:\Users\user\Desktop\Чемпионат по ФГ 2024-2025\для презы\2 тур\80d59c6c65fcc9250d2c610bc7c3261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00184" y="-2018642"/>
            <a:ext cx="5157863" cy="9166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987824" y="179347"/>
            <a:ext cx="5832648" cy="715290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3032827" y="184040"/>
            <a:ext cx="57876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грамотности.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Младшая лига.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84127" y="181754"/>
            <a:ext cx="2448272" cy="715290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Franklin Gothic Demi" pitchFamily="34" charset="0"/>
              </a:rPr>
              <a:t>Задание № 3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84127" y="1189844"/>
            <a:ext cx="7155795" cy="3672408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pic>
        <p:nvPicPr>
          <p:cNvPr id="4101" name="Picture 5" descr="C:\Users\user\Desktop\Чемпионат по ФГ 2024-2025\для презы\2 тур\1a84a1d1dcb05c77c26c84574482860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006" b="99157" l="462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7093" y="3507854"/>
            <a:ext cx="1919496" cy="1856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57103" y="1216680"/>
            <a:ext cx="67039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Соотнесите термины (столбец А) с определениями (столбец Б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3" name="Picture 7" descr="C:\Users\user\Desktop\Чемпионат по ФГ 2024-2025\для презы\2 тур\28172849a2e90282dc8cceca492162ef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077" b="91534" l="2556" r="94888">
                        <a14:foregroundMark x1="49361" y1="26198" x2="49361" y2="26198"/>
                        <a14:foregroundMark x1="52396" y1="28275" x2="52396" y2="28275"/>
                        <a14:foregroundMark x1="52236" y1="33866" x2="52236" y2="33866"/>
                        <a14:foregroundMark x1="52875" y1="22045" x2="52875" y2="22045"/>
                        <a14:foregroundMark x1="52875" y1="19329" x2="52875" y2="19329"/>
                        <a14:foregroundMark x1="46166" y1="20927" x2="46166" y2="20927"/>
                        <a14:foregroundMark x1="41693" y1="22364" x2="41693" y2="22364"/>
                        <a14:foregroundMark x1="76038" y1="37380" x2="76038" y2="37380"/>
                        <a14:foregroundMark x1="73642" y1="47923" x2="73642" y2="47923"/>
                        <a14:foregroundMark x1="82588" y1="39776" x2="82588" y2="39776"/>
                        <a14:foregroundMark x1="81949" y1="34824" x2="81949" y2="34824"/>
                        <a14:foregroundMark x1="81470" y1="33227" x2="81470" y2="33227"/>
                        <a14:foregroundMark x1="69808" y1="35304" x2="69808" y2="35304"/>
                        <a14:foregroundMark x1="69649" y1="32428" x2="69649" y2="32428"/>
                        <a14:foregroundMark x1="49840" y1="31310" x2="49840" y2="31310"/>
                        <a14:foregroundMark x1="36901" y1="23323" x2="36901" y2="23323"/>
                        <a14:foregroundMark x1="35783" y1="21565" x2="35783" y2="21565"/>
                        <a14:foregroundMark x1="34185" y1="24760" x2="34185" y2="24760"/>
                        <a14:foregroundMark x1="34505" y1="22045" x2="34505" y2="22045"/>
                        <a14:foregroundMark x1="79073" y1="43450" x2="79073" y2="43450"/>
                        <a14:foregroundMark x1="72364" y1="40895" x2="72364" y2="40895"/>
                        <a14:foregroundMark x1="72045" y1="35304" x2="72045" y2="35304"/>
                        <a14:foregroundMark x1="74760" y1="34665" x2="74760" y2="34665"/>
                        <a14:foregroundMark x1="79872" y1="35144" x2="79872" y2="35144"/>
                        <a14:foregroundMark x1="78754" y1="40096" x2="78754" y2="40096"/>
                        <a14:foregroundMark x1="86262" y1="37380" x2="86262" y2="37380"/>
                        <a14:foregroundMark x1="83387" y1="42812" x2="83387" y2="42812"/>
                        <a14:foregroundMark x1="77157" y1="46645" x2="77157" y2="46645"/>
                        <a14:foregroundMark x1="15974" y1="71406" x2="15974" y2="71406"/>
                        <a14:foregroundMark x1="24281" y1="62460" x2="24281" y2="62460"/>
                        <a14:foregroundMark x1="20607" y1="52077" x2="20607" y2="52077"/>
                        <a14:foregroundMark x1="11182" y1="58946" x2="11182" y2="58946"/>
                        <a14:foregroundMark x1="19010" y1="47604" x2="19010" y2="47604"/>
                        <a14:foregroundMark x1="28435" y1="59585" x2="28435" y2="59585"/>
                        <a14:foregroundMark x1="23802" y1="53514" x2="23802" y2="53514"/>
                        <a14:foregroundMark x1="32109" y1="83706" x2="32109" y2="837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2548808"/>
            <a:ext cx="1918091" cy="1918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7245078"/>
              </p:ext>
            </p:extLst>
          </p:nvPr>
        </p:nvGraphicFramePr>
        <p:xfrm>
          <a:off x="3022461" y="1647745"/>
          <a:ext cx="4046376" cy="2781935"/>
        </p:xfrm>
        <a:graphic>
          <a:graphicData uri="http://schemas.openxmlformats.org/drawingml/2006/table">
            <a:tbl>
              <a:tblPr firstRow="1" firstCol="1" bandRow="1">
                <a:tableStyleId>{16D9F66E-5EB9-4882-86FB-DCBF35E3C3E4}</a:tableStyleId>
              </a:tblPr>
              <a:tblGrid>
                <a:gridCol w="508379"/>
                <a:gridCol w="3537997"/>
              </a:tblGrid>
              <a:tr h="3282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Столбец Б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деньги, выдаваемые родителями ребенку </a:t>
                      </a:r>
                      <a:endParaRPr lang="ru-RU" sz="14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</a:t>
                      </a: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его личные расходы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чего-либо в собственность </a:t>
                      </a:r>
                      <a:endParaRPr lang="ru-RU" sz="14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 </a:t>
                      </a: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деньги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денежные средства, полученные </a:t>
                      </a:r>
                      <a:endParaRPr lang="ru-RU" sz="14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 </a:t>
                      </a: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определённый период времени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часть полученного за некоторый период дохода, не потраченная на текущее потребление, 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 </a:t>
                      </a: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сохраненная для использования в будущем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6859379"/>
              </p:ext>
            </p:extLst>
          </p:nvPr>
        </p:nvGraphicFramePr>
        <p:xfrm>
          <a:off x="683568" y="1626437"/>
          <a:ext cx="1807369" cy="2750179"/>
        </p:xfrm>
        <a:graphic>
          <a:graphicData uri="http://schemas.openxmlformats.org/drawingml/2006/table">
            <a:tbl>
              <a:tblPr firstRow="1" firstCol="1" bandRow="1">
                <a:tableStyleId>{16D9F66E-5EB9-4882-86FB-DCBF35E3C3E4}</a:tableStyleId>
              </a:tblPr>
              <a:tblGrid>
                <a:gridCol w="585264"/>
                <a:gridCol w="1222105"/>
              </a:tblGrid>
              <a:tr h="34646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Столбец А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8265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9631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5943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Сбережения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76531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Карманные деньги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752117" y="4437090"/>
            <a:ext cx="66143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Напишите верный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________________________________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6230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1" descr="C:\Users\user\Desktop\Чемпионат по ФГ 2024-2025\для презы\2 тур\80d59c6c65fcc9250d2c610bc7c3261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00184" y="-2018642"/>
            <a:ext cx="5157863" cy="9166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987824" y="179347"/>
            <a:ext cx="5832648" cy="715290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3032827" y="184040"/>
            <a:ext cx="57876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грамотности.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Младшая лига.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84127" y="181754"/>
            <a:ext cx="2448272" cy="715290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Franklin Gothic Demi" pitchFamily="34" charset="0"/>
              </a:rPr>
              <a:t>Задание № 4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84127" y="1189844"/>
            <a:ext cx="7155795" cy="3672408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pic>
        <p:nvPicPr>
          <p:cNvPr id="4101" name="Picture 5" descr="C:\Users\user\Desktop\Чемпионат по ФГ 2024-2025\для презы\2 тур\1a84a1d1dcb05c77c26c84574482860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006" b="99157" l="462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9903" y="2637108"/>
            <a:ext cx="1919496" cy="1856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95536" y="1178685"/>
            <a:ext cx="6984776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Мама дала Косте 600 рублей, список покупок и отправила его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магазин. Сколько потратит Костя, если наполнит корзину наиболее выгодными вариантами товаров, чтобы купить все по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списку?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Список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: молоко – 1 бутылка жирностью 3,2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%;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масло сливочное – 180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грамм;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 килограмм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яблок;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батон;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 килограмм гречки.</a:t>
            </a:r>
          </a:p>
          <a:p>
            <a:pPr algn="just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Товары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: 1 бутылка молока жирностью 2,5% – 70 рублей; 1 бутылка молока жирностью 3,2% – 80 рублей; масло сливочное 200 грамм – 170 рублей; масло сливочное 180 грамм по акции (2 штуки по цене одной) – цена 1 штуки – 200 рублей; 1 килограмм яблок – 130 рублей; 1 килограмм груш –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100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рублей; 1 булка хлеба – 70 рублей; 1 батон – 50 рублей; 1 шоколадка –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50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рублей; 800 грамм гречки – 100 рублей; 1 килограмм гречки – 120 рублей; 1 килограмм риса – 150 рублей.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3" name="Picture 7" descr="C:\Users\user\Desktop\Чемпионат по ФГ 2024-2025\для презы\2 тур\28172849a2e90282dc8cceca492162ef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077" b="91534" l="2556" r="94888">
                        <a14:foregroundMark x1="49361" y1="26198" x2="49361" y2="26198"/>
                        <a14:foregroundMark x1="52396" y1="28275" x2="52396" y2="28275"/>
                        <a14:foregroundMark x1="52236" y1="33866" x2="52236" y2="33866"/>
                        <a14:foregroundMark x1="52875" y1="22045" x2="52875" y2="22045"/>
                        <a14:foregroundMark x1="52875" y1="19329" x2="52875" y2="19329"/>
                        <a14:foregroundMark x1="46166" y1="20927" x2="46166" y2="20927"/>
                        <a14:foregroundMark x1="41693" y1="22364" x2="41693" y2="22364"/>
                        <a14:foregroundMark x1="76038" y1="37380" x2="76038" y2="37380"/>
                        <a14:foregroundMark x1="73642" y1="47923" x2="73642" y2="47923"/>
                        <a14:foregroundMark x1="82588" y1="39776" x2="82588" y2="39776"/>
                        <a14:foregroundMark x1="81949" y1="34824" x2="81949" y2="34824"/>
                        <a14:foregroundMark x1="81470" y1="33227" x2="81470" y2="33227"/>
                        <a14:foregroundMark x1="69808" y1="35304" x2="69808" y2="35304"/>
                        <a14:foregroundMark x1="69649" y1="32428" x2="69649" y2="32428"/>
                        <a14:foregroundMark x1="49840" y1="31310" x2="49840" y2="31310"/>
                        <a14:foregroundMark x1="36901" y1="23323" x2="36901" y2="23323"/>
                        <a14:foregroundMark x1="35783" y1="21565" x2="35783" y2="21565"/>
                        <a14:foregroundMark x1="34185" y1="24760" x2="34185" y2="24760"/>
                        <a14:foregroundMark x1="34505" y1="22045" x2="34505" y2="22045"/>
                        <a14:foregroundMark x1="79073" y1="43450" x2="79073" y2="43450"/>
                        <a14:foregroundMark x1="72364" y1="40895" x2="72364" y2="40895"/>
                        <a14:foregroundMark x1="72045" y1="35304" x2="72045" y2="35304"/>
                        <a14:foregroundMark x1="74760" y1="34665" x2="74760" y2="34665"/>
                        <a14:foregroundMark x1="79872" y1="35144" x2="79872" y2="35144"/>
                        <a14:foregroundMark x1="78754" y1="40096" x2="78754" y2="40096"/>
                        <a14:foregroundMark x1="86262" y1="37380" x2="86262" y2="37380"/>
                        <a14:foregroundMark x1="83387" y1="42812" x2="83387" y2="42812"/>
                        <a14:foregroundMark x1="77157" y1="46645" x2="77157" y2="46645"/>
                        <a14:foregroundMark x1="15974" y1="71406" x2="15974" y2="71406"/>
                        <a14:foregroundMark x1="24281" y1="62460" x2="24281" y2="62460"/>
                        <a14:foregroundMark x1="20607" y1="52077" x2="20607" y2="52077"/>
                        <a14:foregroundMark x1="11182" y1="58946" x2="11182" y2="58946"/>
                        <a14:foregroundMark x1="19010" y1="47604" x2="19010" y2="47604"/>
                        <a14:foregroundMark x1="28435" y1="59585" x2="28435" y2="59585"/>
                        <a14:foregroundMark x1="23802" y1="53514" x2="23802" y2="53514"/>
                        <a14:foregroundMark x1="32109" y1="83706" x2="32109" y2="837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5638" y="1707654"/>
            <a:ext cx="1918091" cy="1918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139952" y="4618729"/>
            <a:ext cx="3965766" cy="338554"/>
          </a:xfrm>
          <a:prstGeom prst="rect">
            <a:avLst/>
          </a:prstGeom>
          <a:solidFill>
            <a:srgbClr val="FAB47A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r"/>
            <a:r>
              <a:rPr lang="ru-RU" sz="16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Варианты ответов на следующем </a:t>
            </a:r>
            <a: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слайде</a:t>
            </a:r>
            <a:endParaRPr lang="ru-RU" sz="16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8184683" y="4559735"/>
            <a:ext cx="635789" cy="456542"/>
          </a:xfrm>
          <a:prstGeom prst="right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8325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1" descr="C:\Users\user\Desktop\Чемпионат по ФГ 2024-2025\для презы\2 тур\80d59c6c65fcc9250d2c610bc7c3261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00184" y="-2018642"/>
            <a:ext cx="5157863" cy="9166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987824" y="179347"/>
            <a:ext cx="5832648" cy="715290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3032827" y="184040"/>
            <a:ext cx="57876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грамотности.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Младшая лига.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84127" y="181754"/>
            <a:ext cx="2448272" cy="715290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Franklin Gothic Demi" pitchFamily="34" charset="0"/>
              </a:rPr>
              <a:t>Задание № 4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84127" y="1189844"/>
            <a:ext cx="7155795" cy="3672408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pic>
        <p:nvPicPr>
          <p:cNvPr id="4101" name="Picture 5" descr="C:\Users\user\Desktop\Чемпионат по ФГ 2024-2025\для презы\2 тур\1a84a1d1dcb05c77c26c84574482860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006" b="99157" l="462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9903" y="3435846"/>
            <a:ext cx="1919496" cy="1856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95536" y="1178685"/>
            <a:ext cx="6984776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Выберите один верный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ответ:</a:t>
            </a:r>
          </a:p>
          <a:p>
            <a:pPr algn="ctr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1) 530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рублей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2) 540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рублей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3) 550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рублей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4) 570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рублей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580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рублей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3" name="Picture 7" descr="C:\Users\user\Desktop\Чемпионат по ФГ 2024-2025\для презы\2 тур\28172849a2e90282dc8cceca492162ef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077" b="91534" l="2556" r="94888">
                        <a14:foregroundMark x1="49361" y1="26198" x2="49361" y2="26198"/>
                        <a14:foregroundMark x1="52396" y1="28275" x2="52396" y2="28275"/>
                        <a14:foregroundMark x1="52236" y1="33866" x2="52236" y2="33866"/>
                        <a14:foregroundMark x1="52875" y1="22045" x2="52875" y2="22045"/>
                        <a14:foregroundMark x1="52875" y1="19329" x2="52875" y2="19329"/>
                        <a14:foregroundMark x1="46166" y1="20927" x2="46166" y2="20927"/>
                        <a14:foregroundMark x1="41693" y1="22364" x2="41693" y2="22364"/>
                        <a14:foregroundMark x1="76038" y1="37380" x2="76038" y2="37380"/>
                        <a14:foregroundMark x1="73642" y1="47923" x2="73642" y2="47923"/>
                        <a14:foregroundMark x1="82588" y1="39776" x2="82588" y2="39776"/>
                        <a14:foregroundMark x1="81949" y1="34824" x2="81949" y2="34824"/>
                        <a14:foregroundMark x1="81470" y1="33227" x2="81470" y2="33227"/>
                        <a14:foregroundMark x1="69808" y1="35304" x2="69808" y2="35304"/>
                        <a14:foregroundMark x1="69649" y1="32428" x2="69649" y2="32428"/>
                        <a14:foregroundMark x1="49840" y1="31310" x2="49840" y2="31310"/>
                        <a14:foregroundMark x1="36901" y1="23323" x2="36901" y2="23323"/>
                        <a14:foregroundMark x1="35783" y1="21565" x2="35783" y2="21565"/>
                        <a14:foregroundMark x1="34185" y1="24760" x2="34185" y2="24760"/>
                        <a14:foregroundMark x1="34505" y1="22045" x2="34505" y2="22045"/>
                        <a14:foregroundMark x1="79073" y1="43450" x2="79073" y2="43450"/>
                        <a14:foregroundMark x1="72364" y1="40895" x2="72364" y2="40895"/>
                        <a14:foregroundMark x1="72045" y1="35304" x2="72045" y2="35304"/>
                        <a14:foregroundMark x1="74760" y1="34665" x2="74760" y2="34665"/>
                        <a14:foregroundMark x1="79872" y1="35144" x2="79872" y2="35144"/>
                        <a14:foregroundMark x1="78754" y1="40096" x2="78754" y2="40096"/>
                        <a14:foregroundMark x1="86262" y1="37380" x2="86262" y2="37380"/>
                        <a14:foregroundMark x1="83387" y1="42812" x2="83387" y2="42812"/>
                        <a14:foregroundMark x1="77157" y1="46645" x2="77157" y2="46645"/>
                        <a14:foregroundMark x1="15974" y1="71406" x2="15974" y2="71406"/>
                        <a14:foregroundMark x1="24281" y1="62460" x2="24281" y2="62460"/>
                        <a14:foregroundMark x1="20607" y1="52077" x2="20607" y2="52077"/>
                        <a14:foregroundMark x1="11182" y1="58946" x2="11182" y2="58946"/>
                        <a14:foregroundMark x1="19010" y1="47604" x2="19010" y2="47604"/>
                        <a14:foregroundMark x1="28435" y1="59585" x2="28435" y2="59585"/>
                        <a14:foregroundMark x1="23802" y1="53514" x2="23802" y2="53514"/>
                        <a14:foregroundMark x1="32109" y1="83706" x2="32109" y2="837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1308" y="2564568"/>
            <a:ext cx="1918091" cy="1918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804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1" descr="C:\Users\user\Desktop\Чемпионат по ФГ 2024-2025\для презы\2 тур\80d59c6c65fcc9250d2c610bc7c3261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00184" y="-2018642"/>
            <a:ext cx="5157863" cy="9166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987824" y="179347"/>
            <a:ext cx="5832648" cy="715290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3032827" y="184040"/>
            <a:ext cx="57876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грамотности.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Младшая лига.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84127" y="181754"/>
            <a:ext cx="2448272" cy="715290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Franklin Gothic Demi" pitchFamily="34" charset="0"/>
              </a:rPr>
              <a:t>Задание № 5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84127" y="1189844"/>
            <a:ext cx="7155795" cy="3672408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pic>
        <p:nvPicPr>
          <p:cNvPr id="4101" name="Picture 5" descr="C:\Users\user\Desktop\Чемпионат по ФГ 2024-2025\для презы\2 тур\1a84a1d1dcb05c77c26c84574482860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006" b="99157" l="462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9903" y="3435846"/>
            <a:ext cx="1919496" cy="1856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917575" y="1491630"/>
            <a:ext cx="6336704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Где надежнее и выгоднее хранить свои деньги?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Выберите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один верный ответ: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arenR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копилке</a:t>
            </a:r>
          </a:p>
          <a:p>
            <a:pPr marL="457200" lvl="0" indent="-457200">
              <a:buFont typeface="+mj-lt"/>
              <a:buAutoNum type="arabicParenR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кошельке</a:t>
            </a:r>
          </a:p>
          <a:p>
            <a:pPr marL="457200" lvl="0" indent="-457200">
              <a:buFont typeface="+mj-lt"/>
              <a:buAutoNum type="arabicParenR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банке</a:t>
            </a:r>
          </a:p>
          <a:p>
            <a:pPr marL="457200" lvl="0" indent="-457200">
              <a:buFont typeface="+mj-lt"/>
              <a:buAutoNum type="arabicParenR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под матрасом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3" name="Picture 7" descr="C:\Users\user\Desktop\Чемпионат по ФГ 2024-2025\для презы\2 тур\28172849a2e90282dc8cceca492162ef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077" b="91534" l="2556" r="94888">
                        <a14:foregroundMark x1="49361" y1="26198" x2="49361" y2="26198"/>
                        <a14:foregroundMark x1="52396" y1="28275" x2="52396" y2="28275"/>
                        <a14:foregroundMark x1="52236" y1="33866" x2="52236" y2="33866"/>
                        <a14:foregroundMark x1="52875" y1="22045" x2="52875" y2="22045"/>
                        <a14:foregroundMark x1="52875" y1="19329" x2="52875" y2="19329"/>
                        <a14:foregroundMark x1="46166" y1="20927" x2="46166" y2="20927"/>
                        <a14:foregroundMark x1="41693" y1="22364" x2="41693" y2="22364"/>
                        <a14:foregroundMark x1="76038" y1="37380" x2="76038" y2="37380"/>
                        <a14:foregroundMark x1="73642" y1="47923" x2="73642" y2="47923"/>
                        <a14:foregroundMark x1="82588" y1="39776" x2="82588" y2="39776"/>
                        <a14:foregroundMark x1="81949" y1="34824" x2="81949" y2="34824"/>
                        <a14:foregroundMark x1="81470" y1="33227" x2="81470" y2="33227"/>
                        <a14:foregroundMark x1="69808" y1="35304" x2="69808" y2="35304"/>
                        <a14:foregroundMark x1="69649" y1="32428" x2="69649" y2="32428"/>
                        <a14:foregroundMark x1="49840" y1="31310" x2="49840" y2="31310"/>
                        <a14:foregroundMark x1="36901" y1="23323" x2="36901" y2="23323"/>
                        <a14:foregroundMark x1="35783" y1="21565" x2="35783" y2="21565"/>
                        <a14:foregroundMark x1="34185" y1="24760" x2="34185" y2="24760"/>
                        <a14:foregroundMark x1="34505" y1="22045" x2="34505" y2="22045"/>
                        <a14:foregroundMark x1="79073" y1="43450" x2="79073" y2="43450"/>
                        <a14:foregroundMark x1="72364" y1="40895" x2="72364" y2="40895"/>
                        <a14:foregroundMark x1="72045" y1="35304" x2="72045" y2="35304"/>
                        <a14:foregroundMark x1="74760" y1="34665" x2="74760" y2="34665"/>
                        <a14:foregroundMark x1="79872" y1="35144" x2="79872" y2="35144"/>
                        <a14:foregroundMark x1="78754" y1="40096" x2="78754" y2="40096"/>
                        <a14:foregroundMark x1="86262" y1="37380" x2="86262" y2="37380"/>
                        <a14:foregroundMark x1="83387" y1="42812" x2="83387" y2="42812"/>
                        <a14:foregroundMark x1="77157" y1="46645" x2="77157" y2="46645"/>
                        <a14:foregroundMark x1="15974" y1="71406" x2="15974" y2="71406"/>
                        <a14:foregroundMark x1="24281" y1="62460" x2="24281" y2="62460"/>
                        <a14:foregroundMark x1="20607" y1="52077" x2="20607" y2="52077"/>
                        <a14:foregroundMark x1="11182" y1="58946" x2="11182" y2="58946"/>
                        <a14:foregroundMark x1="19010" y1="47604" x2="19010" y2="47604"/>
                        <a14:foregroundMark x1="28435" y1="59585" x2="28435" y2="59585"/>
                        <a14:foregroundMark x1="23802" y1="53514" x2="23802" y2="53514"/>
                        <a14:foregroundMark x1="32109" y1="83706" x2="32109" y2="837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1308" y="2564568"/>
            <a:ext cx="1918091" cy="1918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6401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1" descr="C:\Users\user\Desktop\Чемпионат по ФГ 2024-2025\для презы\2 тур\80d59c6c65fcc9250d2c610bc7c3261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00184" y="-2018642"/>
            <a:ext cx="5157863" cy="9166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987824" y="179347"/>
            <a:ext cx="5832648" cy="715290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3032827" y="184040"/>
            <a:ext cx="57876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грамотности.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Младшая лига.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84127" y="181754"/>
            <a:ext cx="2448272" cy="715290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Franklin Gothic Demi" pitchFamily="34" charset="0"/>
              </a:rPr>
              <a:t>Задание № 6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84127" y="1189844"/>
            <a:ext cx="7155795" cy="3672408"/>
          </a:xfrm>
          <a:prstGeom prst="rect">
            <a:avLst/>
          </a:prstGeom>
          <a:solidFill>
            <a:srgbClr val="FEEA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pic>
        <p:nvPicPr>
          <p:cNvPr id="4101" name="Picture 5" descr="C:\Users\user\Desktop\Чемпионат по ФГ 2024-2025\для презы\2 тур\1a84a1d1dcb05c77c26c84574482860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006" b="99157" l="462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9903" y="3435846"/>
            <a:ext cx="1919496" cy="1856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60375" y="1343338"/>
            <a:ext cx="633670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Выберите платежи, которые являются обязательными. </a:t>
            </a:r>
          </a:p>
          <a:p>
            <a:pPr algn="just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Выберите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все верные ответы:</a:t>
            </a:r>
          </a:p>
          <a:p>
            <a:pPr marL="457200" indent="-457200" algn="just">
              <a:buFont typeface="+mj-lt"/>
              <a:buAutoNum type="arabicParenR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Оплата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коммунальных услуг</a:t>
            </a:r>
          </a:p>
          <a:p>
            <a:pPr marL="457200" indent="-457200" algn="just">
              <a:buFont typeface="+mj-lt"/>
              <a:buAutoNum type="arabicParenR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Оплата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кредита</a:t>
            </a:r>
          </a:p>
          <a:p>
            <a:pPr marL="457200" indent="-457200" algn="just">
              <a:buFont typeface="+mj-lt"/>
              <a:buAutoNum type="arabicParenR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Покупка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новых туфель</a:t>
            </a:r>
          </a:p>
          <a:p>
            <a:pPr marL="457200" indent="-457200" algn="just">
              <a:buFont typeface="+mj-lt"/>
              <a:buAutoNum type="arabicParenR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Оплата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за телефон</a:t>
            </a:r>
          </a:p>
          <a:p>
            <a:pPr marL="457200" indent="-457200" algn="just">
              <a:buFont typeface="+mj-lt"/>
              <a:buAutoNum type="arabicParenR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Покупка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лекарств</a:t>
            </a:r>
          </a:p>
          <a:p>
            <a:pPr marL="457200" indent="-457200" algn="just">
              <a:buFont typeface="+mj-lt"/>
              <a:buAutoNum type="arabicParenR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Поход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театр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3" name="Picture 7" descr="C:\Users\user\Desktop\Чемпионат по ФГ 2024-2025\для презы\2 тур\28172849a2e90282dc8cceca492162ef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077" b="91534" l="2556" r="94888">
                        <a14:foregroundMark x1="49361" y1="26198" x2="49361" y2="26198"/>
                        <a14:foregroundMark x1="52396" y1="28275" x2="52396" y2="28275"/>
                        <a14:foregroundMark x1="52236" y1="33866" x2="52236" y2="33866"/>
                        <a14:foregroundMark x1="52875" y1="22045" x2="52875" y2="22045"/>
                        <a14:foregroundMark x1="52875" y1="19329" x2="52875" y2="19329"/>
                        <a14:foregroundMark x1="46166" y1="20927" x2="46166" y2="20927"/>
                        <a14:foregroundMark x1="41693" y1="22364" x2="41693" y2="22364"/>
                        <a14:foregroundMark x1="76038" y1="37380" x2="76038" y2="37380"/>
                        <a14:foregroundMark x1="73642" y1="47923" x2="73642" y2="47923"/>
                        <a14:foregroundMark x1="82588" y1="39776" x2="82588" y2="39776"/>
                        <a14:foregroundMark x1="81949" y1="34824" x2="81949" y2="34824"/>
                        <a14:foregroundMark x1="81470" y1="33227" x2="81470" y2="33227"/>
                        <a14:foregroundMark x1="69808" y1="35304" x2="69808" y2="35304"/>
                        <a14:foregroundMark x1="69649" y1="32428" x2="69649" y2="32428"/>
                        <a14:foregroundMark x1="49840" y1="31310" x2="49840" y2="31310"/>
                        <a14:foregroundMark x1="36901" y1="23323" x2="36901" y2="23323"/>
                        <a14:foregroundMark x1="35783" y1="21565" x2="35783" y2="21565"/>
                        <a14:foregroundMark x1="34185" y1="24760" x2="34185" y2="24760"/>
                        <a14:foregroundMark x1="34505" y1="22045" x2="34505" y2="22045"/>
                        <a14:foregroundMark x1="79073" y1="43450" x2="79073" y2="43450"/>
                        <a14:foregroundMark x1="72364" y1="40895" x2="72364" y2="40895"/>
                        <a14:foregroundMark x1="72045" y1="35304" x2="72045" y2="35304"/>
                        <a14:foregroundMark x1="74760" y1="34665" x2="74760" y2="34665"/>
                        <a14:foregroundMark x1="79872" y1="35144" x2="79872" y2="35144"/>
                        <a14:foregroundMark x1="78754" y1="40096" x2="78754" y2="40096"/>
                        <a14:foregroundMark x1="86262" y1="37380" x2="86262" y2="37380"/>
                        <a14:foregroundMark x1="83387" y1="42812" x2="83387" y2="42812"/>
                        <a14:foregroundMark x1="77157" y1="46645" x2="77157" y2="46645"/>
                        <a14:foregroundMark x1="15974" y1="71406" x2="15974" y2="71406"/>
                        <a14:foregroundMark x1="24281" y1="62460" x2="24281" y2="62460"/>
                        <a14:foregroundMark x1="20607" y1="52077" x2="20607" y2="52077"/>
                        <a14:foregroundMark x1="11182" y1="58946" x2="11182" y2="58946"/>
                        <a14:foregroundMark x1="19010" y1="47604" x2="19010" y2="47604"/>
                        <a14:foregroundMark x1="28435" y1="59585" x2="28435" y2="59585"/>
                        <a14:foregroundMark x1="23802" y1="53514" x2="23802" y2="53514"/>
                        <a14:foregroundMark x1="32109" y1="83706" x2="32109" y2="837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1308" y="2564568"/>
            <a:ext cx="1918091" cy="1918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278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554</TotalTime>
  <Words>930</Words>
  <Application>Microsoft Office PowerPoint</Application>
  <PresentationFormat>Экран (16:9)</PresentationFormat>
  <Paragraphs>134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77</cp:revision>
  <dcterms:created xsi:type="dcterms:W3CDTF">2024-11-06T06:22:33Z</dcterms:created>
  <dcterms:modified xsi:type="dcterms:W3CDTF">2025-02-04T08:54:10Z</dcterms:modified>
</cp:coreProperties>
</file>