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67" r:id="rId3"/>
    <p:sldId id="270" r:id="rId4"/>
    <p:sldId id="271" r:id="rId5"/>
    <p:sldId id="280" r:id="rId6"/>
    <p:sldId id="273" r:id="rId7"/>
    <p:sldId id="274" r:id="rId8"/>
    <p:sldId id="275" r:id="rId9"/>
    <p:sldId id="276" r:id="rId10"/>
    <p:sldId id="277" r:id="rId11"/>
    <p:sldId id="278" r:id="rId12"/>
    <p:sldId id="279" r:id="rId13"/>
    <p:sldId id="258" r:id="rId14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EADA"/>
    <a:srgbClr val="FAB47A"/>
    <a:srgbClr val="CB77C9"/>
    <a:srgbClr val="9F8AB8"/>
    <a:srgbClr val="F68D36"/>
    <a:srgbClr val="8A34D8"/>
    <a:srgbClr val="A365D1"/>
    <a:srgbClr val="8D0D75"/>
    <a:srgbClr val="4423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610" y="-77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5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4.wdp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5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4.wdp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5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4.wdp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6.wdp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5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4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5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4.wdp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5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4.wdp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5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4.wdp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5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4.wdp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5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4.wdp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5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4.wdp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9" name="Picture 11" descr="C:\Users\user\Desktop\Чемпионат по ФГ 2024-2025\для презы\2 тур\80d59c6c65fcc9250d2c610bc7c3261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000184" y="-2018642"/>
            <a:ext cx="5157863" cy="9166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763687" y="843558"/>
            <a:ext cx="5976664" cy="32403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2051719" y="1268320"/>
            <a:ext cx="5400599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sz="2400" dirty="0" smtClean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Областной Чемпионат </a:t>
            </a:r>
            <a:r>
              <a:rPr lang="ru-RU" sz="2400" dirty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командных игр-конкурсов</a:t>
            </a:r>
          </a:p>
          <a:p>
            <a:pPr algn="ctr"/>
            <a:r>
              <a:rPr lang="ru-RU" sz="2400" dirty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 по финансовой грамотности </a:t>
            </a:r>
            <a:endParaRPr lang="ru-RU" sz="2400" dirty="0" smtClean="0">
              <a:solidFill>
                <a:srgbClr val="7030A0"/>
              </a:solidFill>
              <a:latin typeface="Haettenschweiler" pitchFamily="34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для </a:t>
            </a:r>
            <a:r>
              <a:rPr lang="ru-RU" sz="2400" dirty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обучающихся Омской области</a:t>
            </a:r>
          </a:p>
          <a:p>
            <a:pPr algn="ctr"/>
            <a:endParaRPr lang="en-US" sz="2400" dirty="0">
              <a:solidFill>
                <a:schemeClr val="bg2">
                  <a:lumMod val="25000"/>
                </a:schemeClr>
              </a:solidFill>
              <a:latin typeface="Haettenschweiler" pitchFamily="34" charset="0"/>
              <a:cs typeface="Times New Roman" pitchFamily="18" charset="0"/>
            </a:endParaRPr>
          </a:p>
          <a:p>
            <a:pPr algn="ctr"/>
            <a:r>
              <a:rPr lang="ru-RU" sz="2000" i="1" dirty="0" smtClean="0">
                <a:solidFill>
                  <a:schemeClr val="accent6">
                    <a:lumMod val="50000"/>
                  </a:schemeClr>
                </a:solidFill>
                <a:latin typeface="Franklin Gothic Demi" pitchFamily="34" charset="0"/>
              </a:rPr>
              <a:t>Старшая </a:t>
            </a:r>
            <a:r>
              <a:rPr lang="ru-RU" sz="2000" i="1" dirty="0">
                <a:solidFill>
                  <a:schemeClr val="accent6">
                    <a:lumMod val="50000"/>
                  </a:schemeClr>
                </a:solidFill>
                <a:latin typeface="Franklin Gothic Demi" pitchFamily="34" charset="0"/>
              </a:rPr>
              <a:t>лига</a:t>
            </a:r>
          </a:p>
          <a:p>
            <a:pPr algn="ctr"/>
            <a:r>
              <a:rPr lang="ru-RU" sz="2400" dirty="0" smtClean="0">
                <a:solidFill>
                  <a:srgbClr val="7030A0"/>
                </a:solidFill>
                <a:latin typeface="Haettenschweiler" pitchFamily="34" charset="0"/>
              </a:rPr>
              <a:t>Второй тур</a:t>
            </a:r>
            <a:endParaRPr lang="ru-RU" sz="2400" dirty="0">
              <a:solidFill>
                <a:srgbClr val="7030A0"/>
              </a:solidFill>
              <a:latin typeface="Haettenschweiler" pitchFamily="34" charset="0"/>
            </a:endParaRPr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5" descr="https://i.pinimg.com/736x/6c/9c/35/6c9c35159cc7ff23ccf75df37731b7c3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7" descr="https://i.pinimg.com/736x/6c/9c/35/6c9c35159cc7ff23ccf75df37731b7c3.jpg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10" descr="Изображение пина-истории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33" descr="https://i.pinimg.com/736x/28/17/28/28172849a2e90282dc8cceca492162ef.jpg"/>
          <p:cNvSpPr>
            <a:spLocks noChangeAspect="1" noChangeArrowheads="1"/>
          </p:cNvSpPr>
          <p:nvPr/>
        </p:nvSpPr>
        <p:spPr bwMode="auto">
          <a:xfrm>
            <a:off x="1222375" y="922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C:\Users\user\Desktop\Чемпионат по ФГ 2024-2025\для презы\2 тур\8068b2bce13a5e9d149213d91c05975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56114" y1="40625" x2="56114" y2="40625"/>
                        <a14:foregroundMark x1="54620" y1="48777" x2="54620" y2="48777"/>
                        <a14:foregroundMark x1="55027" y1="55842" x2="55027" y2="55842"/>
                        <a14:foregroundMark x1="46603" y1="51902" x2="46603" y2="51902"/>
                        <a14:foregroundMark x1="45924" y1="68750" x2="45924" y2="68750"/>
                        <a14:foregroundMark x1="47690" y1="54076" x2="47690" y2="54076"/>
                        <a14:foregroundMark x1="47283" y1="61685" x2="47283" y2="61685"/>
                        <a14:foregroundMark x1="46196" y1="67663" x2="46196" y2="67663"/>
                        <a14:foregroundMark x1="54348" y1="72962" x2="54348" y2="72962"/>
                        <a14:foregroundMark x1="47283" y1="74321" x2="47283" y2="74321"/>
                        <a14:foregroundMark x1="72554" y1="82065" x2="72554" y2="82065"/>
                        <a14:foregroundMark x1="28668" y1="81114" x2="28668" y2="81114"/>
                        <a14:foregroundMark x1="16440" y1="92255" x2="16440" y2="92255"/>
                        <a14:foregroundMark x1="6522" y1="88043" x2="6522" y2="88043"/>
                        <a14:foregroundMark x1="8967" y1="91168" x2="8967" y2="91168"/>
                        <a14:foregroundMark x1="23370" y1="89130" x2="23370" y2="89130"/>
                        <a14:foregroundMark x1="36413" y1="90489" x2="36413" y2="90489"/>
                        <a14:foregroundMark x1="49457" y1="92255" x2="49457" y2="92255"/>
                        <a14:foregroundMark x1="70788" y1="92255" x2="70788" y2="92255"/>
                        <a14:foregroundMark x1="71196" y1="96875" x2="71196" y2="96875"/>
                        <a14:foregroundMark x1="90761" y1="86685" x2="90761" y2="86685"/>
                        <a14:foregroundMark x1="29076" y1="95380" x2="29076" y2="95380"/>
                        <a14:foregroundMark x1="23370" y1="98234" x2="23370" y2="98234"/>
                        <a14:foregroundMark x1="26902" y1="90489" x2="26902" y2="90489"/>
                        <a14:foregroundMark x1="31114" y1="90217" x2="31114" y2="90217"/>
                        <a14:foregroundMark x1="33560" y1="92935" x2="33560" y2="92935"/>
                        <a14:foregroundMark x1="75679" y1="91168" x2="75679" y2="91168"/>
                        <a14:foregroundMark x1="87364" y1="95380" x2="87364" y2="95380"/>
                        <a14:foregroundMark x1="91168" y1="92935" x2="91168" y2="92935"/>
                        <a14:foregroundMark x1="13995" y1="84375" x2="13995" y2="84375"/>
                        <a14:foregroundMark x1="7337" y1="82201" x2="7337" y2="82201"/>
                        <a14:foregroundMark x1="4484" y1="83016" x2="4484" y2="83016"/>
                        <a14:foregroundMark x1="5571" y1="96060" x2="5571" y2="96060"/>
                        <a14:foregroundMark x1="91304" y1="97962" x2="91304" y2="97962"/>
                        <a14:foregroundMark x1="67061" y1="88479" x2="67061" y2="88479"/>
                        <a14:foregroundMark x1="48744" y1="96603" x2="48744" y2="96603"/>
                        <a14:foregroundMark x1="56869" y1="98671" x2="56869" y2="98671"/>
                        <a14:foregroundMark x1="61595" y1="97637" x2="61595" y2="97637"/>
                        <a14:foregroundMark x1="39439" y1="96898" x2="39439" y2="96898"/>
                        <a14:foregroundMark x1="36041" y1="97932" x2="36041" y2="97932"/>
                        <a14:foregroundMark x1="80945" y1="97194" x2="80945" y2="97194"/>
                        <a14:backgroundMark x1="40030" y1="21566" x2="40030" y2="21566"/>
                        <a14:backgroundMark x1="38700" y1="19350" x2="38700" y2="19350"/>
                        <a14:backgroundMark x1="39291" y1="23929" x2="39291" y2="23929"/>
                        <a14:backgroundMark x1="39291" y1="20089" x2="39291" y2="20089"/>
                        <a14:backgroundMark x1="38700" y1="21861" x2="38700" y2="21861"/>
                        <a14:backgroundMark x1="39439" y1="23043" x2="39439" y2="23043"/>
                        <a14:backgroundMark x1="39439" y1="12408" x2="39439" y2="12408"/>
                        <a14:backgroundMark x1="38700" y1="14476" x2="38700" y2="14476"/>
                        <a14:backgroundMark x1="38700" y1="15214" x2="38700" y2="15214"/>
                        <a14:backgroundMark x1="39291" y1="17134" x2="39291" y2="17134"/>
                        <a14:backgroundMark x1="38700" y1="14328" x2="38700" y2="14328"/>
                        <a14:backgroundMark x1="38700" y1="13737" x2="38700" y2="13737"/>
                        <a14:backgroundMark x1="77991" y1="29985" x2="77991" y2="299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6795" y="2327522"/>
            <a:ext cx="2815977" cy="2815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Чемпионат по ФГ 2024-2025\для презы\2 тур\09437f43547c1c079aef14a27190f99c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17551" y1="30702" x2="17551" y2="30702"/>
                        <a14:foregroundMark x1="19864" y1="29971" x2="19864" y2="29971"/>
                        <a14:foregroundMark x1="18639" y1="33187" x2="18639" y2="33187"/>
                        <a14:foregroundMark x1="63129" y1="87719" x2="63129" y2="87719"/>
                        <a14:foregroundMark x1="61633" y1="85234" x2="61633" y2="85234"/>
                        <a14:foregroundMark x1="84354" y1="82749" x2="84354" y2="82749"/>
                        <a14:foregroundMark x1="75646" y1="82602" x2="75646" y2="82602"/>
                        <a14:foregroundMark x1="56327" y1="80409" x2="56327" y2="80409"/>
                        <a14:foregroundMark x1="42585" y1="7895" x2="42585" y2="7895"/>
                        <a14:foregroundMark x1="25714" y1="8187" x2="25714" y2="8187"/>
                        <a14:foregroundMark x1="64898" y1="12719" x2="64898" y2="12719"/>
                        <a14:foregroundMark x1="71565" y1="10673" x2="71565" y2="10673"/>
                        <a14:foregroundMark x1="77143" y1="7310" x2="77143" y2="7310"/>
                        <a14:foregroundMark x1="70884" y1="89035" x2="70884" y2="89035"/>
                        <a14:backgroundMark x1="43401" y1="84503" x2="43401" y2="84503"/>
                        <a14:backgroundMark x1="43401" y1="80848" x2="43401" y2="80848"/>
                      </a14:backgroundRemoval>
                    </a14:imgEffect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75217">
            <a:off x="330120" y="2819745"/>
            <a:ext cx="2716861" cy="2528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6535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1" descr="C:\Users\user\Desktop\Чемпионат по ФГ 2024-2025\для презы\2 тур\80d59c6c65fcc9250d2c610bc7c3261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000184" y="-2018642"/>
            <a:ext cx="5157863" cy="9166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987824" y="179347"/>
            <a:ext cx="5832648" cy="715290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3032827" y="184040"/>
            <a:ext cx="57876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Областной Чемпионат командных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игр-конкурсов </a:t>
            </a:r>
          </a:p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по финансовой грамотности.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Старшая лига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.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Haettenschweiler" pitchFamily="34" charset="0"/>
            </a:endParaRPr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84127" y="181754"/>
            <a:ext cx="2448272" cy="715290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Franklin Gothic Demi" pitchFamily="34" charset="0"/>
              </a:rPr>
              <a:t>Задание № 7 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84127" y="1189844"/>
            <a:ext cx="7155795" cy="3672408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Franklin Gothic Demi" pitchFamily="34" charset="0"/>
            </a:endParaRPr>
          </a:p>
        </p:txBody>
      </p:sp>
      <p:pic>
        <p:nvPicPr>
          <p:cNvPr id="4101" name="Picture 5" descr="C:\Users\user\Desktop\Чемпионат по ФГ 2024-2025\для презы\2 тур\1a84a1d1dcb05c77c26c84574482860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006" b="99157" l="462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9903" y="3435846"/>
            <a:ext cx="1919496" cy="1856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496120" y="1275606"/>
            <a:ext cx="676875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Вы получили сообщение, что на вашу банковскую карту поступил денежный перевод в сумме 40 тысяч рублей. Отправитель денег вам незнаком, и вы подозреваете, что перевод совершен ошибочно. Что вам делать, чтобы вернуть деньги отправителю?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i="1" dirty="0">
                <a:latin typeface="Times New Roman" pitchFamily="18" charset="0"/>
                <a:cs typeface="Times New Roman" pitchFamily="18" charset="0"/>
              </a:rPr>
              <a:t>Выберите верный порядок действий: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Запросите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 банка выписку по своему счету либо платежку,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основании которой пришли деньги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Убедитесь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что деньги действительно перевели на ваш счет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3)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Обратитесь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банк и попросите перечислить эту сумму обратно отправителю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3" name="Picture 7" descr="C:\Users\user\Desktop\Чемпионат по ФГ 2024-2025\для презы\2 тур\28172849a2e90282dc8cceca492162ef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077" b="91534" l="2556" r="94888">
                        <a14:foregroundMark x1="49361" y1="26198" x2="49361" y2="26198"/>
                        <a14:foregroundMark x1="52396" y1="28275" x2="52396" y2="28275"/>
                        <a14:foregroundMark x1="52236" y1="33866" x2="52236" y2="33866"/>
                        <a14:foregroundMark x1="52875" y1="22045" x2="52875" y2="22045"/>
                        <a14:foregroundMark x1="52875" y1="19329" x2="52875" y2="19329"/>
                        <a14:foregroundMark x1="46166" y1="20927" x2="46166" y2="20927"/>
                        <a14:foregroundMark x1="41693" y1="22364" x2="41693" y2="22364"/>
                        <a14:foregroundMark x1="76038" y1="37380" x2="76038" y2="37380"/>
                        <a14:foregroundMark x1="73642" y1="47923" x2="73642" y2="47923"/>
                        <a14:foregroundMark x1="82588" y1="39776" x2="82588" y2="39776"/>
                        <a14:foregroundMark x1="81949" y1="34824" x2="81949" y2="34824"/>
                        <a14:foregroundMark x1="81470" y1="33227" x2="81470" y2="33227"/>
                        <a14:foregroundMark x1="69808" y1="35304" x2="69808" y2="35304"/>
                        <a14:foregroundMark x1="69649" y1="32428" x2="69649" y2="32428"/>
                        <a14:foregroundMark x1="49840" y1="31310" x2="49840" y2="31310"/>
                        <a14:foregroundMark x1="36901" y1="23323" x2="36901" y2="23323"/>
                        <a14:foregroundMark x1="35783" y1="21565" x2="35783" y2="21565"/>
                        <a14:foregroundMark x1="34185" y1="24760" x2="34185" y2="24760"/>
                        <a14:foregroundMark x1="34505" y1="22045" x2="34505" y2="22045"/>
                        <a14:foregroundMark x1="79073" y1="43450" x2="79073" y2="43450"/>
                        <a14:foregroundMark x1="72364" y1="40895" x2="72364" y2="40895"/>
                        <a14:foregroundMark x1="72045" y1="35304" x2="72045" y2="35304"/>
                        <a14:foregroundMark x1="74760" y1="34665" x2="74760" y2="34665"/>
                        <a14:foregroundMark x1="79872" y1="35144" x2="79872" y2="35144"/>
                        <a14:foregroundMark x1="78754" y1="40096" x2="78754" y2="40096"/>
                        <a14:foregroundMark x1="86262" y1="37380" x2="86262" y2="37380"/>
                        <a14:foregroundMark x1="83387" y1="42812" x2="83387" y2="42812"/>
                        <a14:foregroundMark x1="77157" y1="46645" x2="77157" y2="46645"/>
                        <a14:foregroundMark x1="15974" y1="71406" x2="15974" y2="71406"/>
                        <a14:foregroundMark x1="24281" y1="62460" x2="24281" y2="62460"/>
                        <a14:foregroundMark x1="20607" y1="52077" x2="20607" y2="52077"/>
                        <a14:foregroundMark x1="11182" y1="58946" x2="11182" y2="58946"/>
                        <a14:foregroundMark x1="19010" y1="47604" x2="19010" y2="47604"/>
                        <a14:foregroundMark x1="28435" y1="59585" x2="28435" y2="59585"/>
                        <a14:foregroundMark x1="23802" y1="53514" x2="23802" y2="53514"/>
                        <a14:foregroundMark x1="32109" y1="83706" x2="32109" y2="837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1308" y="2564568"/>
            <a:ext cx="1918091" cy="1918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2712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1" descr="C:\Users\user\Desktop\Чемпионат по ФГ 2024-2025\для презы\2 тур\80d59c6c65fcc9250d2c610bc7c3261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000184" y="-2018642"/>
            <a:ext cx="5157863" cy="9166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987824" y="179347"/>
            <a:ext cx="5832648" cy="715290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3032827" y="184040"/>
            <a:ext cx="57876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Областной Чемпионат командных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игр-конкурсов </a:t>
            </a:r>
          </a:p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по финансовой грамотности.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Старшая лига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.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Haettenschweiler" pitchFamily="34" charset="0"/>
            </a:endParaRPr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84127" y="181754"/>
            <a:ext cx="2448272" cy="715290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Franklin Gothic Demi" pitchFamily="34" charset="0"/>
              </a:rPr>
              <a:t>Задание № 8 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84127" y="1189844"/>
            <a:ext cx="7155795" cy="3672408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Franklin Gothic Demi" pitchFamily="34" charset="0"/>
            </a:endParaRPr>
          </a:p>
        </p:txBody>
      </p:sp>
      <p:pic>
        <p:nvPicPr>
          <p:cNvPr id="4101" name="Picture 5" descr="C:\Users\user\Desktop\Чемпионат по ФГ 2024-2025\для презы\2 тур\1a84a1d1dcb05c77c26c84574482860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006" b="99157" l="462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9903" y="3435846"/>
            <a:ext cx="1919496" cy="1856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496120" y="1275606"/>
            <a:ext cx="67687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Для перевода денежных средств по Системе быстрых платежей (СБП) в обязательно порядке нужно знать номер карты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или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счет получателя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i="1" dirty="0">
                <a:latin typeface="Times New Roman" pitchFamily="18" charset="0"/>
                <a:cs typeface="Times New Roman" pitchFamily="18" charset="0"/>
              </a:rPr>
              <a:t>Выберите один верный ответ: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Верно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Неверно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3" name="Picture 7" descr="C:\Users\user\Desktop\Чемпионат по ФГ 2024-2025\для презы\2 тур\28172849a2e90282dc8cceca492162ef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077" b="91534" l="2556" r="94888">
                        <a14:foregroundMark x1="49361" y1="26198" x2="49361" y2="26198"/>
                        <a14:foregroundMark x1="52396" y1="28275" x2="52396" y2="28275"/>
                        <a14:foregroundMark x1="52236" y1="33866" x2="52236" y2="33866"/>
                        <a14:foregroundMark x1="52875" y1="22045" x2="52875" y2="22045"/>
                        <a14:foregroundMark x1="52875" y1="19329" x2="52875" y2="19329"/>
                        <a14:foregroundMark x1="46166" y1="20927" x2="46166" y2="20927"/>
                        <a14:foregroundMark x1="41693" y1="22364" x2="41693" y2="22364"/>
                        <a14:foregroundMark x1="76038" y1="37380" x2="76038" y2="37380"/>
                        <a14:foregroundMark x1="73642" y1="47923" x2="73642" y2="47923"/>
                        <a14:foregroundMark x1="82588" y1="39776" x2="82588" y2="39776"/>
                        <a14:foregroundMark x1="81949" y1="34824" x2="81949" y2="34824"/>
                        <a14:foregroundMark x1="81470" y1="33227" x2="81470" y2="33227"/>
                        <a14:foregroundMark x1="69808" y1="35304" x2="69808" y2="35304"/>
                        <a14:foregroundMark x1="69649" y1="32428" x2="69649" y2="32428"/>
                        <a14:foregroundMark x1="49840" y1="31310" x2="49840" y2="31310"/>
                        <a14:foregroundMark x1="36901" y1="23323" x2="36901" y2="23323"/>
                        <a14:foregroundMark x1="35783" y1="21565" x2="35783" y2="21565"/>
                        <a14:foregroundMark x1="34185" y1="24760" x2="34185" y2="24760"/>
                        <a14:foregroundMark x1="34505" y1="22045" x2="34505" y2="22045"/>
                        <a14:foregroundMark x1="79073" y1="43450" x2="79073" y2="43450"/>
                        <a14:foregroundMark x1="72364" y1="40895" x2="72364" y2="40895"/>
                        <a14:foregroundMark x1="72045" y1="35304" x2="72045" y2="35304"/>
                        <a14:foregroundMark x1="74760" y1="34665" x2="74760" y2="34665"/>
                        <a14:foregroundMark x1="79872" y1="35144" x2="79872" y2="35144"/>
                        <a14:foregroundMark x1="78754" y1="40096" x2="78754" y2="40096"/>
                        <a14:foregroundMark x1="86262" y1="37380" x2="86262" y2="37380"/>
                        <a14:foregroundMark x1="83387" y1="42812" x2="83387" y2="42812"/>
                        <a14:foregroundMark x1="77157" y1="46645" x2="77157" y2="46645"/>
                        <a14:foregroundMark x1="15974" y1="71406" x2="15974" y2="71406"/>
                        <a14:foregroundMark x1="24281" y1="62460" x2="24281" y2="62460"/>
                        <a14:foregroundMark x1="20607" y1="52077" x2="20607" y2="52077"/>
                        <a14:foregroundMark x1="11182" y1="58946" x2="11182" y2="58946"/>
                        <a14:foregroundMark x1="19010" y1="47604" x2="19010" y2="47604"/>
                        <a14:foregroundMark x1="28435" y1="59585" x2="28435" y2="59585"/>
                        <a14:foregroundMark x1="23802" y1="53514" x2="23802" y2="53514"/>
                        <a14:foregroundMark x1="32109" y1="83706" x2="32109" y2="837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1308" y="2564568"/>
            <a:ext cx="1918091" cy="1918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5135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1" descr="C:\Users\user\Desktop\Чемпионат по ФГ 2024-2025\для презы\2 тур\80d59c6c65fcc9250d2c610bc7c3261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000184" y="-2018642"/>
            <a:ext cx="5157863" cy="9166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987824" y="179347"/>
            <a:ext cx="5832648" cy="715290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3032827" y="184040"/>
            <a:ext cx="57876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Областной Чемпионат командных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игр-конкурсов </a:t>
            </a:r>
          </a:p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по финансовой грамотности.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Старшая лига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.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Haettenschweiler" pitchFamily="34" charset="0"/>
            </a:endParaRPr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84127" y="181754"/>
            <a:ext cx="2448272" cy="715290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Franklin Gothic Demi" pitchFamily="34" charset="0"/>
              </a:rPr>
              <a:t>Задание № 9 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84127" y="1189844"/>
            <a:ext cx="7155795" cy="3672408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Franklin Gothic Demi" pitchFamily="34" charset="0"/>
            </a:endParaRPr>
          </a:p>
        </p:txBody>
      </p:sp>
      <p:pic>
        <p:nvPicPr>
          <p:cNvPr id="4101" name="Picture 5" descr="C:\Users\user\Desktop\Чемпионат по ФГ 2024-2025\для презы\2 тур\1a84a1d1dcb05c77c26c84574482860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006" b="99157" l="462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9903" y="3435846"/>
            <a:ext cx="1919496" cy="1856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496120" y="1275606"/>
            <a:ext cx="67687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Что нужно сделать, если вы или ваши родные столкнулись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мошенничеством и с карты списали деньги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i="1" dirty="0">
                <a:latin typeface="Times New Roman" pitchFamily="18" charset="0"/>
                <a:cs typeface="Times New Roman" pitchFamily="18" charset="0"/>
              </a:rPr>
              <a:t>Выберите верный порядок действий: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Заблокировать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карту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Сообщить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банк о случившемся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3)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Написать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заявление в полицию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3" name="Picture 7" descr="C:\Users\user\Desktop\Чемпионат по ФГ 2024-2025\для презы\2 тур\28172849a2e90282dc8cceca492162ef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077" b="91534" l="2556" r="94888">
                        <a14:foregroundMark x1="49361" y1="26198" x2="49361" y2="26198"/>
                        <a14:foregroundMark x1="52396" y1="28275" x2="52396" y2="28275"/>
                        <a14:foregroundMark x1="52236" y1="33866" x2="52236" y2="33866"/>
                        <a14:foregroundMark x1="52875" y1="22045" x2="52875" y2="22045"/>
                        <a14:foregroundMark x1="52875" y1="19329" x2="52875" y2="19329"/>
                        <a14:foregroundMark x1="46166" y1="20927" x2="46166" y2="20927"/>
                        <a14:foregroundMark x1="41693" y1="22364" x2="41693" y2="22364"/>
                        <a14:foregroundMark x1="76038" y1="37380" x2="76038" y2="37380"/>
                        <a14:foregroundMark x1="73642" y1="47923" x2="73642" y2="47923"/>
                        <a14:foregroundMark x1="82588" y1="39776" x2="82588" y2="39776"/>
                        <a14:foregroundMark x1="81949" y1="34824" x2="81949" y2="34824"/>
                        <a14:foregroundMark x1="81470" y1="33227" x2="81470" y2="33227"/>
                        <a14:foregroundMark x1="69808" y1="35304" x2="69808" y2="35304"/>
                        <a14:foregroundMark x1="69649" y1="32428" x2="69649" y2="32428"/>
                        <a14:foregroundMark x1="49840" y1="31310" x2="49840" y2="31310"/>
                        <a14:foregroundMark x1="36901" y1="23323" x2="36901" y2="23323"/>
                        <a14:foregroundMark x1="35783" y1="21565" x2="35783" y2="21565"/>
                        <a14:foregroundMark x1="34185" y1="24760" x2="34185" y2="24760"/>
                        <a14:foregroundMark x1="34505" y1="22045" x2="34505" y2="22045"/>
                        <a14:foregroundMark x1="79073" y1="43450" x2="79073" y2="43450"/>
                        <a14:foregroundMark x1="72364" y1="40895" x2="72364" y2="40895"/>
                        <a14:foregroundMark x1="72045" y1="35304" x2="72045" y2="35304"/>
                        <a14:foregroundMark x1="74760" y1="34665" x2="74760" y2="34665"/>
                        <a14:foregroundMark x1="79872" y1="35144" x2="79872" y2="35144"/>
                        <a14:foregroundMark x1="78754" y1="40096" x2="78754" y2="40096"/>
                        <a14:foregroundMark x1="86262" y1="37380" x2="86262" y2="37380"/>
                        <a14:foregroundMark x1="83387" y1="42812" x2="83387" y2="42812"/>
                        <a14:foregroundMark x1="77157" y1="46645" x2="77157" y2="46645"/>
                        <a14:foregroundMark x1="15974" y1="71406" x2="15974" y2="71406"/>
                        <a14:foregroundMark x1="24281" y1="62460" x2="24281" y2="62460"/>
                        <a14:foregroundMark x1="20607" y1="52077" x2="20607" y2="52077"/>
                        <a14:foregroundMark x1="11182" y1="58946" x2="11182" y2="58946"/>
                        <a14:foregroundMark x1="19010" y1="47604" x2="19010" y2="47604"/>
                        <a14:foregroundMark x1="28435" y1="59585" x2="28435" y2="59585"/>
                        <a14:foregroundMark x1="23802" y1="53514" x2="23802" y2="53514"/>
                        <a14:foregroundMark x1="32109" y1="83706" x2="32109" y2="837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1308" y="2564568"/>
            <a:ext cx="1918091" cy="1918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587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:\Users\user\Desktop\Чемпионат по ФГ 2024-2025\для презы\2 тур\80d59c6c65fcc9250d2c610bc7c3261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000184" y="-2018642"/>
            <a:ext cx="5157863" cy="9166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682869" y="1491630"/>
            <a:ext cx="58524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chemeClr val="accent4">
                    <a:lumMod val="75000"/>
                  </a:schemeClr>
                </a:solidFill>
                <a:latin typeface="Batang" pitchFamily="18" charset="-127"/>
                <a:ea typeface="Batang" pitchFamily="18" charset="-127"/>
              </a:rPr>
              <a:t>Благодарим за участие!</a:t>
            </a:r>
          </a:p>
        </p:txBody>
      </p:sp>
      <p:pic>
        <p:nvPicPr>
          <p:cNvPr id="1026" name="Picture 2" descr="C:\Users\user\Desktop\Чемпионат по ФГ 2024-2025\для презы\2 тур\297b282a8ffaac3407bc9a7798112d3e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720" b="95520" l="0" r="100000">
                        <a14:foregroundMark x1="26677" y1="37440" x2="26677" y2="37440"/>
                        <a14:foregroundMark x1="14058" y1="43360" x2="14058" y2="43360"/>
                        <a14:foregroundMark x1="19808" y1="41440" x2="19808" y2="41440"/>
                        <a14:foregroundMark x1="2236" y1="46720" x2="2236" y2="46720"/>
                        <a14:foregroundMark x1="88179" y1="42080" x2="88179" y2="42080"/>
                        <a14:foregroundMark x1="95847" y1="42080" x2="95847" y2="42080"/>
                        <a14:foregroundMark x1="94249" y1="33280" x2="94249" y2="33280"/>
                        <a14:foregroundMark x1="88498" y1="27840" x2="88498" y2="27840"/>
                        <a14:foregroundMark x1="2875" y1="39840" x2="2875" y2="39840"/>
                        <a14:foregroundMark x1="8786" y1="32800" x2="8786" y2="32800"/>
                        <a14:foregroundMark x1="36422" y1="26080" x2="36422" y2="26080"/>
                        <a14:foregroundMark x1="36262" y1="24000" x2="36262" y2="24000"/>
                        <a14:foregroundMark x1="34824" y1="36000" x2="34824" y2="36000"/>
                        <a14:foregroundMark x1="7987" y1="30880" x2="7987" y2="30880"/>
                        <a14:foregroundMark x1="97923" y1="45920" x2="97923" y2="45920"/>
                        <a14:backgroundMark x1="1757" y1="70720" x2="1757" y2="70720"/>
                        <a14:backgroundMark x1="639" y1="80960" x2="639" y2="80960"/>
                        <a14:backgroundMark x1="15815" y1="38880" x2="15815" y2="38880"/>
                        <a14:backgroundMark x1="9904" y1="34240" x2="9904" y2="34240"/>
                        <a14:backgroundMark x1="1118" y1="67360" x2="1118" y2="67360"/>
                      </a14:backgroundRemoval>
                    </a14:imgEffect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2931" y="2137961"/>
            <a:ext cx="2880320" cy="287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9220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1" descr="C:\Users\user\Desktop\Чемпионат по ФГ 2024-2025\для презы\2 тур\80d59c6c65fcc9250d2c610bc7c3261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000184" y="-2018642"/>
            <a:ext cx="5157863" cy="9166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45371" y="843558"/>
            <a:ext cx="7038409" cy="3886827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41750" y="160337"/>
            <a:ext cx="8278722" cy="448034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Franklin Gothic Demi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5745" y="179085"/>
            <a:ext cx="827872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X Областной Чемпионат командных </a:t>
            </a:r>
            <a:r>
              <a:rPr lang="ru-RU" sz="1600" dirty="0" smtClean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игр-конкурсов </a:t>
            </a:r>
            <a:r>
              <a:rPr lang="ru-RU" sz="1600" dirty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по финансовой грамотности </a:t>
            </a:r>
            <a:r>
              <a:rPr lang="ru-RU" sz="1600" dirty="0" smtClean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для </a:t>
            </a:r>
            <a:r>
              <a:rPr lang="ru-RU" sz="1600" dirty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обучающихся Омской области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46328" y="876378"/>
            <a:ext cx="6705991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Правила игры</a:t>
            </a: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Каждый тур состоит из </a:t>
            </a:r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9 заданий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разных по степени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сложности                и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формату ответа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Команды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получают каждое задание </a:t>
            </a:r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отдельно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(по одному)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 решают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в </a:t>
            </a:r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строго отведенное время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Ведущий поочередно зачитывает задания, которые параллельно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транслируются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 экране. На обсуждение одного задания ведущий дает </a:t>
            </a:r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 минуты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За </a:t>
            </a:r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20 секунд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до конца отведенного времени звучит предупреждающий звуковой сигнал, и команды должны передать членам счетной комиссии </a:t>
            </a:r>
            <a:r>
              <a:rPr lang="ru-RU" sz="1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заполненный бланк с ответом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истечении 3-х минут ведущий объявляет «</a:t>
            </a:r>
            <a:r>
              <a:rPr lang="ru-RU" sz="1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Стоп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». После данного сигнала ответы не принимаются.</a:t>
            </a: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Ведущий игры оглашает </a:t>
            </a:r>
            <a:r>
              <a:rPr lang="ru-RU" sz="1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правильный ответ после сдачи бланков </a:t>
            </a:r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ответов командами.</a:t>
            </a:r>
            <a:endParaRPr lang="ru-RU" sz="16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4" descr="C:\Users\user\Desktop\Чемпионат по ФГ 2024-2025\для презы\2 тур\24864fa604c48845ee9e64ebc6441c3c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9880" y="3291830"/>
            <a:ext cx="1862446" cy="1862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584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1" descr="C:\Users\user\Desktop\Чемпионат по ФГ 2024-2025\для презы\2 тур\80d59c6c65fcc9250d2c610bc7c3261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000184" y="-2018642"/>
            <a:ext cx="5157863" cy="9166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987824" y="179347"/>
            <a:ext cx="5832648" cy="715290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3032827" y="184040"/>
            <a:ext cx="57876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Областной Чемпионат командных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игр-конкурсов </a:t>
            </a:r>
          </a:p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по финансовой грамотности.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Старшая лига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.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Haettenschweiler" pitchFamily="34" charset="0"/>
            </a:endParaRPr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84127" y="181754"/>
            <a:ext cx="2448272" cy="715290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Franklin Gothic Demi" pitchFamily="34" charset="0"/>
              </a:rPr>
              <a:t>Задание № 1 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84127" y="1189844"/>
            <a:ext cx="7155795" cy="3672408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Franklin Gothic Demi" pitchFamily="34" charset="0"/>
            </a:endParaRPr>
          </a:p>
        </p:txBody>
      </p:sp>
      <p:pic>
        <p:nvPicPr>
          <p:cNvPr id="4101" name="Picture 5" descr="C:\Users\user\Desktop\Чемпионат по ФГ 2024-2025\для презы\2 тур\1a84a1d1dcb05c77c26c84574482860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006" b="99157" l="462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7093" y="3507854"/>
            <a:ext cx="1919496" cy="1856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461286" y="1327578"/>
            <a:ext cx="6765807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С 1 января 2025 года по какой ставке налога будут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облагаться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доходы гражданина, заработавшего за календарный год 4,5 млн рублей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ru-RU" i="1" dirty="0">
                <a:latin typeface="Times New Roman" pitchFamily="18" charset="0"/>
                <a:cs typeface="Times New Roman" pitchFamily="18" charset="0"/>
              </a:rPr>
              <a:t>Выберите один верный ответ:</a:t>
            </a:r>
          </a:p>
          <a:p>
            <a:pPr lvl="1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13 %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15 %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18 %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4)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20 %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5)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22 %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3" name="Picture 7" descr="C:\Users\user\Desktop\Чемпионат по ФГ 2024-2025\для презы\2 тур\28172849a2e90282dc8cceca492162ef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077" b="91534" l="2556" r="94888">
                        <a14:foregroundMark x1="49361" y1="26198" x2="49361" y2="26198"/>
                        <a14:foregroundMark x1="52396" y1="28275" x2="52396" y2="28275"/>
                        <a14:foregroundMark x1="52236" y1="33866" x2="52236" y2="33866"/>
                        <a14:foregroundMark x1="52875" y1="22045" x2="52875" y2="22045"/>
                        <a14:foregroundMark x1="52875" y1="19329" x2="52875" y2="19329"/>
                        <a14:foregroundMark x1="46166" y1="20927" x2="46166" y2="20927"/>
                        <a14:foregroundMark x1="41693" y1="22364" x2="41693" y2="22364"/>
                        <a14:foregroundMark x1="76038" y1="37380" x2="76038" y2="37380"/>
                        <a14:foregroundMark x1="73642" y1="47923" x2="73642" y2="47923"/>
                        <a14:foregroundMark x1="82588" y1="39776" x2="82588" y2="39776"/>
                        <a14:foregroundMark x1="81949" y1="34824" x2="81949" y2="34824"/>
                        <a14:foregroundMark x1="81470" y1="33227" x2="81470" y2="33227"/>
                        <a14:foregroundMark x1="69808" y1="35304" x2="69808" y2="35304"/>
                        <a14:foregroundMark x1="69649" y1="32428" x2="69649" y2="32428"/>
                        <a14:foregroundMark x1="49840" y1="31310" x2="49840" y2="31310"/>
                        <a14:foregroundMark x1="36901" y1="23323" x2="36901" y2="23323"/>
                        <a14:foregroundMark x1="35783" y1="21565" x2="35783" y2="21565"/>
                        <a14:foregroundMark x1="34185" y1="24760" x2="34185" y2="24760"/>
                        <a14:foregroundMark x1="34505" y1="22045" x2="34505" y2="22045"/>
                        <a14:foregroundMark x1="79073" y1="43450" x2="79073" y2="43450"/>
                        <a14:foregroundMark x1="72364" y1="40895" x2="72364" y2="40895"/>
                        <a14:foregroundMark x1="72045" y1="35304" x2="72045" y2="35304"/>
                        <a14:foregroundMark x1="74760" y1="34665" x2="74760" y2="34665"/>
                        <a14:foregroundMark x1="79872" y1="35144" x2="79872" y2="35144"/>
                        <a14:foregroundMark x1="78754" y1="40096" x2="78754" y2="40096"/>
                        <a14:foregroundMark x1="86262" y1="37380" x2="86262" y2="37380"/>
                        <a14:foregroundMark x1="83387" y1="42812" x2="83387" y2="42812"/>
                        <a14:foregroundMark x1="77157" y1="46645" x2="77157" y2="46645"/>
                        <a14:foregroundMark x1="15974" y1="71406" x2="15974" y2="71406"/>
                        <a14:foregroundMark x1="24281" y1="62460" x2="24281" y2="62460"/>
                        <a14:foregroundMark x1="20607" y1="52077" x2="20607" y2="52077"/>
                        <a14:foregroundMark x1="11182" y1="58946" x2="11182" y2="58946"/>
                        <a14:foregroundMark x1="19010" y1="47604" x2="19010" y2="47604"/>
                        <a14:foregroundMark x1="28435" y1="59585" x2="28435" y2="59585"/>
                        <a14:foregroundMark x1="23802" y1="53514" x2="23802" y2="53514"/>
                        <a14:foregroundMark x1="32109" y1="83706" x2="32109" y2="837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2548808"/>
            <a:ext cx="1918091" cy="1918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6803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1" descr="C:\Users\user\Desktop\Чемпионат по ФГ 2024-2025\для презы\2 тур\80d59c6c65fcc9250d2c610bc7c3261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000184" y="-2018642"/>
            <a:ext cx="5157863" cy="9166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987824" y="179347"/>
            <a:ext cx="5832648" cy="715290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3032827" y="184040"/>
            <a:ext cx="57876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Областной Чемпионат командных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игр-конкурсов </a:t>
            </a:r>
          </a:p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по финансовой грамотности.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Старшая лига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.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Haettenschweiler" pitchFamily="34" charset="0"/>
            </a:endParaRPr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84127" y="181754"/>
            <a:ext cx="2448272" cy="715290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Franklin Gothic Demi" pitchFamily="34" charset="0"/>
              </a:rPr>
              <a:t>Задание № 2 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84127" y="1189844"/>
            <a:ext cx="7155795" cy="3672408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Franklin Gothic Demi" pitchFamily="34" charset="0"/>
            </a:endParaRPr>
          </a:p>
        </p:txBody>
      </p:sp>
      <p:pic>
        <p:nvPicPr>
          <p:cNvPr id="4101" name="Picture 5" descr="C:\Users\user\Desktop\Чемпионат по ФГ 2024-2025\для презы\2 тур\1a84a1d1dcb05c77c26c84574482860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006" b="99157" l="462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7093" y="3507854"/>
            <a:ext cx="1919496" cy="1856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460375" y="1317888"/>
            <a:ext cx="670391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Скоро лето. Сергей мечтает о скейтборде. Для того чтобы заработать деньги на свою мечту, он устроился на работу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по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благоустройству территории округа. За каждый отработанный день ему обещали платить по 400 рублей. Из этой суммы Сергей готов 50% откладывать, чтобы накопить на скейтборд, который стоит 5900 рублей. Сколько полных дней ему нужно проработать, чтобы накопить необходимую сумму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i="1" dirty="0">
                <a:latin typeface="Times New Roman" pitchFamily="18" charset="0"/>
                <a:cs typeface="Times New Roman" pitchFamily="18" charset="0"/>
              </a:rPr>
              <a:t>Напишите верный ответ: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________________________________</a:t>
            </a:r>
          </a:p>
        </p:txBody>
      </p:sp>
      <p:pic>
        <p:nvPicPr>
          <p:cNvPr id="4103" name="Picture 7" descr="C:\Users\user\Desktop\Чемпионат по ФГ 2024-2025\для презы\2 тур\28172849a2e90282dc8cceca492162ef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077" b="91534" l="2556" r="94888">
                        <a14:foregroundMark x1="49361" y1="26198" x2="49361" y2="26198"/>
                        <a14:foregroundMark x1="52396" y1="28275" x2="52396" y2="28275"/>
                        <a14:foregroundMark x1="52236" y1="33866" x2="52236" y2="33866"/>
                        <a14:foregroundMark x1="52875" y1="22045" x2="52875" y2="22045"/>
                        <a14:foregroundMark x1="52875" y1="19329" x2="52875" y2="19329"/>
                        <a14:foregroundMark x1="46166" y1="20927" x2="46166" y2="20927"/>
                        <a14:foregroundMark x1="41693" y1="22364" x2="41693" y2="22364"/>
                        <a14:foregroundMark x1="76038" y1="37380" x2="76038" y2="37380"/>
                        <a14:foregroundMark x1="73642" y1="47923" x2="73642" y2="47923"/>
                        <a14:foregroundMark x1="82588" y1="39776" x2="82588" y2="39776"/>
                        <a14:foregroundMark x1="81949" y1="34824" x2="81949" y2="34824"/>
                        <a14:foregroundMark x1="81470" y1="33227" x2="81470" y2="33227"/>
                        <a14:foregroundMark x1="69808" y1="35304" x2="69808" y2="35304"/>
                        <a14:foregroundMark x1="69649" y1="32428" x2="69649" y2="32428"/>
                        <a14:foregroundMark x1="49840" y1="31310" x2="49840" y2="31310"/>
                        <a14:foregroundMark x1="36901" y1="23323" x2="36901" y2="23323"/>
                        <a14:foregroundMark x1="35783" y1="21565" x2="35783" y2="21565"/>
                        <a14:foregroundMark x1="34185" y1="24760" x2="34185" y2="24760"/>
                        <a14:foregroundMark x1="34505" y1="22045" x2="34505" y2="22045"/>
                        <a14:foregroundMark x1="79073" y1="43450" x2="79073" y2="43450"/>
                        <a14:foregroundMark x1="72364" y1="40895" x2="72364" y2="40895"/>
                        <a14:foregroundMark x1="72045" y1="35304" x2="72045" y2="35304"/>
                        <a14:foregroundMark x1="74760" y1="34665" x2="74760" y2="34665"/>
                        <a14:foregroundMark x1="79872" y1="35144" x2="79872" y2="35144"/>
                        <a14:foregroundMark x1="78754" y1="40096" x2="78754" y2="40096"/>
                        <a14:foregroundMark x1="86262" y1="37380" x2="86262" y2="37380"/>
                        <a14:foregroundMark x1="83387" y1="42812" x2="83387" y2="42812"/>
                        <a14:foregroundMark x1="77157" y1="46645" x2="77157" y2="46645"/>
                        <a14:foregroundMark x1="15974" y1="71406" x2="15974" y2="71406"/>
                        <a14:foregroundMark x1="24281" y1="62460" x2="24281" y2="62460"/>
                        <a14:foregroundMark x1="20607" y1="52077" x2="20607" y2="52077"/>
                        <a14:foregroundMark x1="11182" y1="58946" x2="11182" y2="58946"/>
                        <a14:foregroundMark x1="19010" y1="47604" x2="19010" y2="47604"/>
                        <a14:foregroundMark x1="28435" y1="59585" x2="28435" y2="59585"/>
                        <a14:foregroundMark x1="23802" y1="53514" x2="23802" y2="53514"/>
                        <a14:foregroundMark x1="32109" y1="83706" x2="32109" y2="837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2548808"/>
            <a:ext cx="1918091" cy="1918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3773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1" descr="C:\Users\user\Desktop\Чемпионат по ФГ 2024-2025\для презы\2 тур\80d59c6c65fcc9250d2c610bc7c3261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000184" y="-2018642"/>
            <a:ext cx="5157863" cy="9166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987824" y="179347"/>
            <a:ext cx="5832648" cy="715290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3032827" y="184040"/>
            <a:ext cx="57876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Областной Чемпионат командных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игр-конкурсов </a:t>
            </a:r>
          </a:p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по финансовой грамотности.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Старшая лига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.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Haettenschweiler" pitchFamily="34" charset="0"/>
            </a:endParaRPr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84127" y="181754"/>
            <a:ext cx="2448272" cy="715290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Franklin Gothic Demi" pitchFamily="34" charset="0"/>
              </a:rPr>
              <a:t>Задание № 3 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84127" y="1189844"/>
            <a:ext cx="7155795" cy="3830178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Franklin Gothic Demi" pitchFamily="34" charset="0"/>
            </a:endParaRPr>
          </a:p>
        </p:txBody>
      </p:sp>
      <p:pic>
        <p:nvPicPr>
          <p:cNvPr id="4101" name="Picture 5" descr="C:\Users\user\Desktop\Чемпионат по ФГ 2024-2025\для презы\2 тур\1a84a1d1dcb05c77c26c84574482860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006" b="99157" l="462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7093" y="3507854"/>
            <a:ext cx="1919496" cy="1856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23696" y="1199157"/>
            <a:ext cx="670391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Соотнесите термины (столбец А) с определениями (столбец Б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3" name="Picture 7" descr="C:\Users\user\Desktop\Чемпионат по ФГ 2024-2025\для презы\2 тур\28172849a2e90282dc8cceca492162ef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077" b="91534" l="2556" r="94888">
                        <a14:foregroundMark x1="49361" y1="26198" x2="49361" y2="26198"/>
                        <a14:foregroundMark x1="52396" y1="28275" x2="52396" y2="28275"/>
                        <a14:foregroundMark x1="52236" y1="33866" x2="52236" y2="33866"/>
                        <a14:foregroundMark x1="52875" y1="22045" x2="52875" y2="22045"/>
                        <a14:foregroundMark x1="52875" y1="19329" x2="52875" y2="19329"/>
                        <a14:foregroundMark x1="46166" y1="20927" x2="46166" y2="20927"/>
                        <a14:foregroundMark x1="41693" y1="22364" x2="41693" y2="22364"/>
                        <a14:foregroundMark x1="76038" y1="37380" x2="76038" y2="37380"/>
                        <a14:foregroundMark x1="73642" y1="47923" x2="73642" y2="47923"/>
                        <a14:foregroundMark x1="82588" y1="39776" x2="82588" y2="39776"/>
                        <a14:foregroundMark x1="81949" y1="34824" x2="81949" y2="34824"/>
                        <a14:foregroundMark x1="81470" y1="33227" x2="81470" y2="33227"/>
                        <a14:foregroundMark x1="69808" y1="35304" x2="69808" y2="35304"/>
                        <a14:foregroundMark x1="69649" y1="32428" x2="69649" y2="32428"/>
                        <a14:foregroundMark x1="49840" y1="31310" x2="49840" y2="31310"/>
                        <a14:foregroundMark x1="36901" y1="23323" x2="36901" y2="23323"/>
                        <a14:foregroundMark x1="35783" y1="21565" x2="35783" y2="21565"/>
                        <a14:foregroundMark x1="34185" y1="24760" x2="34185" y2="24760"/>
                        <a14:foregroundMark x1="34505" y1="22045" x2="34505" y2="22045"/>
                        <a14:foregroundMark x1="79073" y1="43450" x2="79073" y2="43450"/>
                        <a14:foregroundMark x1="72364" y1="40895" x2="72364" y2="40895"/>
                        <a14:foregroundMark x1="72045" y1="35304" x2="72045" y2="35304"/>
                        <a14:foregroundMark x1="74760" y1="34665" x2="74760" y2="34665"/>
                        <a14:foregroundMark x1="79872" y1="35144" x2="79872" y2="35144"/>
                        <a14:foregroundMark x1="78754" y1="40096" x2="78754" y2="40096"/>
                        <a14:foregroundMark x1="86262" y1="37380" x2="86262" y2="37380"/>
                        <a14:foregroundMark x1="83387" y1="42812" x2="83387" y2="42812"/>
                        <a14:foregroundMark x1="77157" y1="46645" x2="77157" y2="46645"/>
                        <a14:foregroundMark x1="15974" y1="71406" x2="15974" y2="71406"/>
                        <a14:foregroundMark x1="24281" y1="62460" x2="24281" y2="62460"/>
                        <a14:foregroundMark x1="20607" y1="52077" x2="20607" y2="52077"/>
                        <a14:foregroundMark x1="11182" y1="58946" x2="11182" y2="58946"/>
                        <a14:foregroundMark x1="19010" y1="47604" x2="19010" y2="47604"/>
                        <a14:foregroundMark x1="28435" y1="59585" x2="28435" y2="59585"/>
                        <a14:foregroundMark x1="23802" y1="53514" x2="23802" y2="53514"/>
                        <a14:foregroundMark x1="32109" y1="83706" x2="32109" y2="837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2548808"/>
            <a:ext cx="1918091" cy="1918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8365218"/>
              </p:ext>
            </p:extLst>
          </p:nvPr>
        </p:nvGraphicFramePr>
        <p:xfrm>
          <a:off x="2994215" y="1533137"/>
          <a:ext cx="4213835" cy="3469704"/>
        </p:xfrm>
        <a:graphic>
          <a:graphicData uri="http://schemas.openxmlformats.org/drawingml/2006/table">
            <a:tbl>
              <a:tblPr firstRow="1" firstCol="1" bandRow="1">
                <a:tableStyleId>{16D9F66E-5EB9-4882-86FB-DCBF35E3C3E4}</a:tableStyleId>
              </a:tblPr>
              <a:tblGrid>
                <a:gridCol w="353649"/>
                <a:gridCol w="3860186"/>
              </a:tblGrid>
              <a:tr h="3282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Столбец Б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82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деньги, выдаваемые родителями ребенку на его личные расходы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82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приобретение чего-либо в собственность за деньги или иные ценности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денежные средства, полученные за определённый период времени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стратегическое планирование достижения финансовых целей к определенному времени, которое учитывает личные доходы и расходы</a:t>
                      </a:r>
                      <a:endParaRPr lang="ru-RU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материальный или денежный эквивалент предмета устремлений человека, для достижения которого он прикладывает определенные усилия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часть полученного за некоторый период дохода, не потраченная на текущее потребление, а сохраненная для использования в будущем</a:t>
                      </a:r>
                      <a:endParaRPr lang="ru-RU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9758738"/>
              </p:ext>
            </p:extLst>
          </p:nvPr>
        </p:nvGraphicFramePr>
        <p:xfrm>
          <a:off x="460375" y="1522266"/>
          <a:ext cx="2232248" cy="3497755"/>
        </p:xfrm>
        <a:graphic>
          <a:graphicData uri="http://schemas.openxmlformats.org/drawingml/2006/table">
            <a:tbl>
              <a:tblPr firstRow="1" firstCol="1" bandRow="1">
                <a:tableStyleId>{16D9F66E-5EB9-4882-86FB-DCBF35E3C3E4}</a:tableStyleId>
              </a:tblPr>
              <a:tblGrid>
                <a:gridCol w="439217"/>
                <a:gridCol w="1793031"/>
              </a:tblGrid>
              <a:tr h="39828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Столбец 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559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Доходы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0012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Расходы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0012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Сбережения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0012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Карманные деньги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7157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Финансовая цель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7157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Финансовый план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5217142" y="1187997"/>
            <a:ext cx="22198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Напишите верный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ответ.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2562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1" descr="C:\Users\user\Desktop\Чемпионат по ФГ 2024-2025\для презы\2 тур\80d59c6c65fcc9250d2c610bc7c3261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000184" y="-2018642"/>
            <a:ext cx="5157863" cy="9166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987824" y="179347"/>
            <a:ext cx="5832648" cy="715290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3032827" y="184040"/>
            <a:ext cx="57876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Областной Чемпионат командных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игр-конкурсов </a:t>
            </a:r>
          </a:p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по финансовой грамотности.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Старшая лига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.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Haettenschweiler" pitchFamily="34" charset="0"/>
            </a:endParaRPr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84127" y="181754"/>
            <a:ext cx="2448272" cy="715290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Franklin Gothic Demi" pitchFamily="34" charset="0"/>
              </a:rPr>
              <a:t>Задание № 4 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84127" y="1189844"/>
            <a:ext cx="7155795" cy="3672408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Franklin Gothic Demi" pitchFamily="34" charset="0"/>
            </a:endParaRPr>
          </a:p>
        </p:txBody>
      </p:sp>
      <p:pic>
        <p:nvPicPr>
          <p:cNvPr id="4101" name="Picture 5" descr="C:\Users\user\Desktop\Чемпионат по ФГ 2024-2025\для презы\2 тур\1a84a1d1dcb05c77c26c84574482860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006" b="99157" l="462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9903" y="2637108"/>
            <a:ext cx="1919496" cy="1856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95536" y="1178685"/>
            <a:ext cx="698477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семье Ивановых родители ежемесячно получают заработную плату: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папа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– 55 000 рублей и ежемесячную премию в размере 10% от заработной платы; мама – 40 000 рублей. Ежемесячно плата за коммунальные услуги составляет 6 500 рублей. У семьи есть вклад, сумма ежемесячных процентов по нему составляет 10 000 рублей. На питание и товары первой необходимости каждый месяц тратится в среднем 50 000 рублей. Ежедневное питание дочери-студентки в столовой составляет 150 рублей. В среднем каждый месяц семья покупает одежду, обувь, а также прочие товары для дома на сумму 15 000 рублей.</a:t>
            </a:r>
          </a:p>
          <a:p>
            <a:pPr algn="just"/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Посчитайте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сколько денег остается у семьи каждый месяц из расчета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21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рабочего дня в месяце.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3" name="Picture 7" descr="C:\Users\user\Desktop\Чемпионат по ФГ 2024-2025\для презы\2 тур\28172849a2e90282dc8cceca492162ef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077" b="91534" l="2556" r="94888">
                        <a14:foregroundMark x1="49361" y1="26198" x2="49361" y2="26198"/>
                        <a14:foregroundMark x1="52396" y1="28275" x2="52396" y2="28275"/>
                        <a14:foregroundMark x1="52236" y1="33866" x2="52236" y2="33866"/>
                        <a14:foregroundMark x1="52875" y1="22045" x2="52875" y2="22045"/>
                        <a14:foregroundMark x1="52875" y1="19329" x2="52875" y2="19329"/>
                        <a14:foregroundMark x1="46166" y1="20927" x2="46166" y2="20927"/>
                        <a14:foregroundMark x1="41693" y1="22364" x2="41693" y2="22364"/>
                        <a14:foregroundMark x1="76038" y1="37380" x2="76038" y2="37380"/>
                        <a14:foregroundMark x1="73642" y1="47923" x2="73642" y2="47923"/>
                        <a14:foregroundMark x1="82588" y1="39776" x2="82588" y2="39776"/>
                        <a14:foregroundMark x1="81949" y1="34824" x2="81949" y2="34824"/>
                        <a14:foregroundMark x1="81470" y1="33227" x2="81470" y2="33227"/>
                        <a14:foregroundMark x1="69808" y1="35304" x2="69808" y2="35304"/>
                        <a14:foregroundMark x1="69649" y1="32428" x2="69649" y2="32428"/>
                        <a14:foregroundMark x1="49840" y1="31310" x2="49840" y2="31310"/>
                        <a14:foregroundMark x1="36901" y1="23323" x2="36901" y2="23323"/>
                        <a14:foregroundMark x1="35783" y1="21565" x2="35783" y2="21565"/>
                        <a14:foregroundMark x1="34185" y1="24760" x2="34185" y2="24760"/>
                        <a14:foregroundMark x1="34505" y1="22045" x2="34505" y2="22045"/>
                        <a14:foregroundMark x1="79073" y1="43450" x2="79073" y2="43450"/>
                        <a14:foregroundMark x1="72364" y1="40895" x2="72364" y2="40895"/>
                        <a14:foregroundMark x1="72045" y1="35304" x2="72045" y2="35304"/>
                        <a14:foregroundMark x1="74760" y1="34665" x2="74760" y2="34665"/>
                        <a14:foregroundMark x1="79872" y1="35144" x2="79872" y2="35144"/>
                        <a14:foregroundMark x1="78754" y1="40096" x2="78754" y2="40096"/>
                        <a14:foregroundMark x1="86262" y1="37380" x2="86262" y2="37380"/>
                        <a14:foregroundMark x1="83387" y1="42812" x2="83387" y2="42812"/>
                        <a14:foregroundMark x1="77157" y1="46645" x2="77157" y2="46645"/>
                        <a14:foregroundMark x1="15974" y1="71406" x2="15974" y2="71406"/>
                        <a14:foregroundMark x1="24281" y1="62460" x2="24281" y2="62460"/>
                        <a14:foregroundMark x1="20607" y1="52077" x2="20607" y2="52077"/>
                        <a14:foregroundMark x1="11182" y1="58946" x2="11182" y2="58946"/>
                        <a14:foregroundMark x1="19010" y1="47604" x2="19010" y2="47604"/>
                        <a14:foregroundMark x1="28435" y1="59585" x2="28435" y2="59585"/>
                        <a14:foregroundMark x1="23802" y1="53514" x2="23802" y2="53514"/>
                        <a14:foregroundMark x1="32109" y1="83706" x2="32109" y2="837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5638" y="1707654"/>
            <a:ext cx="1918091" cy="1918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139952" y="4618729"/>
            <a:ext cx="3965766" cy="338554"/>
          </a:xfrm>
          <a:prstGeom prst="rect">
            <a:avLst/>
          </a:prstGeom>
          <a:solidFill>
            <a:srgbClr val="FAB47A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r"/>
            <a:r>
              <a:rPr lang="ru-RU" sz="16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Варианты ответов на следующем </a:t>
            </a:r>
            <a:r>
              <a:rPr lang="ru-RU" sz="1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слайде</a:t>
            </a:r>
            <a:endParaRPr lang="ru-RU" sz="16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8184683" y="4559735"/>
            <a:ext cx="635789" cy="456542"/>
          </a:xfrm>
          <a:prstGeom prst="rightArrow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8325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1" descr="C:\Users\user\Desktop\Чемпионат по ФГ 2024-2025\для презы\2 тур\80d59c6c65fcc9250d2c610bc7c3261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000184" y="-2018642"/>
            <a:ext cx="5157863" cy="9166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987824" y="179347"/>
            <a:ext cx="5832648" cy="715290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3032827" y="184040"/>
            <a:ext cx="57876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Областной Чемпионат командных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игр-конкурсов </a:t>
            </a:r>
          </a:p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по финансовой грамотности.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Старшая лига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.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Haettenschweiler" pitchFamily="34" charset="0"/>
            </a:endParaRPr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84127" y="181754"/>
            <a:ext cx="2448272" cy="715290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Franklin Gothic Demi" pitchFamily="34" charset="0"/>
              </a:rPr>
              <a:t>Задание № 4 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84127" y="1189844"/>
            <a:ext cx="7155795" cy="3672408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Franklin Gothic Demi" pitchFamily="34" charset="0"/>
            </a:endParaRPr>
          </a:p>
        </p:txBody>
      </p:sp>
      <p:pic>
        <p:nvPicPr>
          <p:cNvPr id="4101" name="Picture 5" descr="C:\Users\user\Desktop\Чемпионат по ФГ 2024-2025\для презы\2 тур\1a84a1d1dcb05c77c26c84574482860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006" b="99157" l="462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9903" y="3435846"/>
            <a:ext cx="1919496" cy="1856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95536" y="1178685"/>
            <a:ext cx="6984776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Выберите один верный ответ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1) 185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150 рублей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2) 110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500 рублей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3)  74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650 рублей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4)  35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850 рублей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5)  28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850 рублей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3" name="Picture 7" descr="C:\Users\user\Desktop\Чемпионат по ФГ 2024-2025\для презы\2 тур\28172849a2e90282dc8cceca492162ef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077" b="91534" l="2556" r="94888">
                        <a14:foregroundMark x1="49361" y1="26198" x2="49361" y2="26198"/>
                        <a14:foregroundMark x1="52396" y1="28275" x2="52396" y2="28275"/>
                        <a14:foregroundMark x1="52236" y1="33866" x2="52236" y2="33866"/>
                        <a14:foregroundMark x1="52875" y1="22045" x2="52875" y2="22045"/>
                        <a14:foregroundMark x1="52875" y1="19329" x2="52875" y2="19329"/>
                        <a14:foregroundMark x1="46166" y1="20927" x2="46166" y2="20927"/>
                        <a14:foregroundMark x1="41693" y1="22364" x2="41693" y2="22364"/>
                        <a14:foregroundMark x1="76038" y1="37380" x2="76038" y2="37380"/>
                        <a14:foregroundMark x1="73642" y1="47923" x2="73642" y2="47923"/>
                        <a14:foregroundMark x1="82588" y1="39776" x2="82588" y2="39776"/>
                        <a14:foregroundMark x1="81949" y1="34824" x2="81949" y2="34824"/>
                        <a14:foregroundMark x1="81470" y1="33227" x2="81470" y2="33227"/>
                        <a14:foregroundMark x1="69808" y1="35304" x2="69808" y2="35304"/>
                        <a14:foregroundMark x1="69649" y1="32428" x2="69649" y2="32428"/>
                        <a14:foregroundMark x1="49840" y1="31310" x2="49840" y2="31310"/>
                        <a14:foregroundMark x1="36901" y1="23323" x2="36901" y2="23323"/>
                        <a14:foregroundMark x1="35783" y1="21565" x2="35783" y2="21565"/>
                        <a14:foregroundMark x1="34185" y1="24760" x2="34185" y2="24760"/>
                        <a14:foregroundMark x1="34505" y1="22045" x2="34505" y2="22045"/>
                        <a14:foregroundMark x1="79073" y1="43450" x2="79073" y2="43450"/>
                        <a14:foregroundMark x1="72364" y1="40895" x2="72364" y2="40895"/>
                        <a14:foregroundMark x1="72045" y1="35304" x2="72045" y2="35304"/>
                        <a14:foregroundMark x1="74760" y1="34665" x2="74760" y2="34665"/>
                        <a14:foregroundMark x1="79872" y1="35144" x2="79872" y2="35144"/>
                        <a14:foregroundMark x1="78754" y1="40096" x2="78754" y2="40096"/>
                        <a14:foregroundMark x1="86262" y1="37380" x2="86262" y2="37380"/>
                        <a14:foregroundMark x1="83387" y1="42812" x2="83387" y2="42812"/>
                        <a14:foregroundMark x1="77157" y1="46645" x2="77157" y2="46645"/>
                        <a14:foregroundMark x1="15974" y1="71406" x2="15974" y2="71406"/>
                        <a14:foregroundMark x1="24281" y1="62460" x2="24281" y2="62460"/>
                        <a14:foregroundMark x1="20607" y1="52077" x2="20607" y2="52077"/>
                        <a14:foregroundMark x1="11182" y1="58946" x2="11182" y2="58946"/>
                        <a14:foregroundMark x1="19010" y1="47604" x2="19010" y2="47604"/>
                        <a14:foregroundMark x1="28435" y1="59585" x2="28435" y2="59585"/>
                        <a14:foregroundMark x1="23802" y1="53514" x2="23802" y2="53514"/>
                        <a14:foregroundMark x1="32109" y1="83706" x2="32109" y2="837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1308" y="2564568"/>
            <a:ext cx="1918091" cy="1918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8040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1" descr="C:\Users\user\Desktop\Чемпионат по ФГ 2024-2025\для презы\2 тур\80d59c6c65fcc9250d2c610bc7c3261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000184" y="-2018642"/>
            <a:ext cx="5157863" cy="9166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987824" y="179347"/>
            <a:ext cx="5832648" cy="715290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3032827" y="184040"/>
            <a:ext cx="57876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Областной Чемпионат командных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игр-конкурсов </a:t>
            </a:r>
          </a:p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по финансовой грамотности.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Старшая лига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.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Haettenschweiler" pitchFamily="34" charset="0"/>
            </a:endParaRPr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84127" y="181754"/>
            <a:ext cx="2448272" cy="715290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Franklin Gothic Demi" pitchFamily="34" charset="0"/>
              </a:rPr>
              <a:t>Задание № 5 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84127" y="1189844"/>
            <a:ext cx="7155795" cy="3672408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Franklin Gothic Demi" pitchFamily="34" charset="0"/>
            </a:endParaRPr>
          </a:p>
        </p:txBody>
      </p:sp>
      <p:pic>
        <p:nvPicPr>
          <p:cNvPr id="4101" name="Picture 5" descr="C:\Users\user\Desktop\Чемпионат по ФГ 2024-2025\для презы\2 тур\1a84a1d1dcb05c77c26c84574482860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006" b="99157" l="462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9903" y="3435846"/>
            <a:ext cx="1919496" cy="1856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460375" y="1347614"/>
            <a:ext cx="6793904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Сколько нужно ежемесячно откладывать денежных средств, чтобы накопить на телефон за один год? Выберите правильный вариант ответа с учетом, что телефон стоит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54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000 рублей, а уровень годовой инфляции составляет 5%?</a:t>
            </a:r>
          </a:p>
          <a:p>
            <a:pPr algn="just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Напишите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верный ответ: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_________________________________________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3" name="Picture 7" descr="C:\Users\user\Desktop\Чемпионат по ФГ 2024-2025\для презы\2 тур\28172849a2e90282dc8cceca492162ef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077" b="91534" l="2556" r="94888">
                        <a14:foregroundMark x1="49361" y1="26198" x2="49361" y2="26198"/>
                        <a14:foregroundMark x1="52396" y1="28275" x2="52396" y2="28275"/>
                        <a14:foregroundMark x1="52236" y1="33866" x2="52236" y2="33866"/>
                        <a14:foregroundMark x1="52875" y1="22045" x2="52875" y2="22045"/>
                        <a14:foregroundMark x1="52875" y1="19329" x2="52875" y2="19329"/>
                        <a14:foregroundMark x1="46166" y1="20927" x2="46166" y2="20927"/>
                        <a14:foregroundMark x1="41693" y1="22364" x2="41693" y2="22364"/>
                        <a14:foregroundMark x1="76038" y1="37380" x2="76038" y2="37380"/>
                        <a14:foregroundMark x1="73642" y1="47923" x2="73642" y2="47923"/>
                        <a14:foregroundMark x1="82588" y1="39776" x2="82588" y2="39776"/>
                        <a14:foregroundMark x1="81949" y1="34824" x2="81949" y2="34824"/>
                        <a14:foregroundMark x1="81470" y1="33227" x2="81470" y2="33227"/>
                        <a14:foregroundMark x1="69808" y1="35304" x2="69808" y2="35304"/>
                        <a14:foregroundMark x1="69649" y1="32428" x2="69649" y2="32428"/>
                        <a14:foregroundMark x1="49840" y1="31310" x2="49840" y2="31310"/>
                        <a14:foregroundMark x1="36901" y1="23323" x2="36901" y2="23323"/>
                        <a14:foregroundMark x1="35783" y1="21565" x2="35783" y2="21565"/>
                        <a14:foregroundMark x1="34185" y1="24760" x2="34185" y2="24760"/>
                        <a14:foregroundMark x1="34505" y1="22045" x2="34505" y2="22045"/>
                        <a14:foregroundMark x1="79073" y1="43450" x2="79073" y2="43450"/>
                        <a14:foregroundMark x1="72364" y1="40895" x2="72364" y2="40895"/>
                        <a14:foregroundMark x1="72045" y1="35304" x2="72045" y2="35304"/>
                        <a14:foregroundMark x1="74760" y1="34665" x2="74760" y2="34665"/>
                        <a14:foregroundMark x1="79872" y1="35144" x2="79872" y2="35144"/>
                        <a14:foregroundMark x1="78754" y1="40096" x2="78754" y2="40096"/>
                        <a14:foregroundMark x1="86262" y1="37380" x2="86262" y2="37380"/>
                        <a14:foregroundMark x1="83387" y1="42812" x2="83387" y2="42812"/>
                        <a14:foregroundMark x1="77157" y1="46645" x2="77157" y2="46645"/>
                        <a14:foregroundMark x1="15974" y1="71406" x2="15974" y2="71406"/>
                        <a14:foregroundMark x1="24281" y1="62460" x2="24281" y2="62460"/>
                        <a14:foregroundMark x1="20607" y1="52077" x2="20607" y2="52077"/>
                        <a14:foregroundMark x1="11182" y1="58946" x2="11182" y2="58946"/>
                        <a14:foregroundMark x1="19010" y1="47604" x2="19010" y2="47604"/>
                        <a14:foregroundMark x1="28435" y1="59585" x2="28435" y2="59585"/>
                        <a14:foregroundMark x1="23802" y1="53514" x2="23802" y2="53514"/>
                        <a14:foregroundMark x1="32109" y1="83706" x2="32109" y2="837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1308" y="2564568"/>
            <a:ext cx="1918091" cy="1918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6401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1" descr="C:\Users\user\Desktop\Чемпионат по ФГ 2024-2025\для презы\2 тур\80d59c6c65fcc9250d2c610bc7c3261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000184" y="-2018642"/>
            <a:ext cx="5157863" cy="9166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987824" y="179347"/>
            <a:ext cx="5832648" cy="715290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3032827" y="184040"/>
            <a:ext cx="57876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Областной Чемпионат командных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игр-конкурсов </a:t>
            </a:r>
          </a:p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по финансовой грамотности.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Старшая лига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.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Haettenschweiler" pitchFamily="34" charset="0"/>
            </a:endParaRPr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84127" y="181754"/>
            <a:ext cx="2448272" cy="715290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Franklin Gothic Demi" pitchFamily="34" charset="0"/>
              </a:rPr>
              <a:t>Задание № 6 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84127" y="1189844"/>
            <a:ext cx="7096185" cy="3830178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Franklin Gothic Demi" pitchFamily="34" charset="0"/>
            </a:endParaRPr>
          </a:p>
        </p:txBody>
      </p:sp>
      <p:pic>
        <p:nvPicPr>
          <p:cNvPr id="4101" name="Picture 5" descr="C:\Users\user\Desktop\Чемпионат по ФГ 2024-2025\для презы\2 тур\1a84a1d1dcb05c77c26c84574482860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006" b="99157" l="462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9903" y="3435846"/>
            <a:ext cx="1919496" cy="1856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07975" y="1189844"/>
            <a:ext cx="7072337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Посчитайте, сколько потратит Алексей, если выберет наиболее выгодный тариф сотовой связи. Ежемесячно он использует: 430 минут на разговоры, 20 СМС, 20 ГБ трафика Интернета.</a:t>
            </a:r>
          </a:p>
          <a:p>
            <a:pPr lvl="0" algn="just"/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Тариф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1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2 рубля за минуту разговора, 5 рублей за СМС, 50 рублей за 1 ГБ Интернета.</a:t>
            </a:r>
          </a:p>
          <a:p>
            <a:pPr lvl="0" algn="just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Тариф 2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800 рублей за пакет услуг, включающий 400 минут на звонки и 10 ГБ Интернета. Тарифы на расходы сверх пакета составляют: 2 рубля за минуту разговора,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рубля за СМС, 70 рублей за 1 ГБ Интернета.</a:t>
            </a:r>
          </a:p>
          <a:p>
            <a:pPr lvl="0" algn="just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Тариф 3: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1300 рублей за пакет, включающий 600 минут на звонки, 50 СМС, 15 ГБ Интернета. Тарифы на расходы сверх пакета составляют: 1,5 рубля за минуту разговора,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рубля за СМС, 50 рублей за 1 ГБ Интернета.</a:t>
            </a:r>
          </a:p>
          <a:p>
            <a:pPr lvl="0" algn="just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Тариф 4: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1500 рублей за пакет, включающий 600 минут на звонки, 100 СМС, 50 ГБ Интернета. Тарифы на расходы сверх пакета составляют: 1 рубль за минуту разговора,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1,5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рубля за СМС, 50 рублей за 1 ГБ Интернета.</a:t>
            </a:r>
          </a:p>
          <a:p>
            <a:endParaRPr lang="en-US" sz="14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Напишите 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верный ответ: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_________________________________________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3" name="Picture 7" descr="C:\Users\user\Desktop\Чемпионат по ФГ 2024-2025\для презы\2 тур\28172849a2e90282dc8cceca492162ef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077" b="91534" l="2556" r="94888">
                        <a14:foregroundMark x1="49361" y1="26198" x2="49361" y2="26198"/>
                        <a14:foregroundMark x1="52396" y1="28275" x2="52396" y2="28275"/>
                        <a14:foregroundMark x1="52236" y1="33866" x2="52236" y2="33866"/>
                        <a14:foregroundMark x1="52875" y1="22045" x2="52875" y2="22045"/>
                        <a14:foregroundMark x1="52875" y1="19329" x2="52875" y2="19329"/>
                        <a14:foregroundMark x1="46166" y1="20927" x2="46166" y2="20927"/>
                        <a14:foregroundMark x1="41693" y1="22364" x2="41693" y2="22364"/>
                        <a14:foregroundMark x1="76038" y1="37380" x2="76038" y2="37380"/>
                        <a14:foregroundMark x1="73642" y1="47923" x2="73642" y2="47923"/>
                        <a14:foregroundMark x1="82588" y1="39776" x2="82588" y2="39776"/>
                        <a14:foregroundMark x1="81949" y1="34824" x2="81949" y2="34824"/>
                        <a14:foregroundMark x1="81470" y1="33227" x2="81470" y2="33227"/>
                        <a14:foregroundMark x1="69808" y1="35304" x2="69808" y2="35304"/>
                        <a14:foregroundMark x1="69649" y1="32428" x2="69649" y2="32428"/>
                        <a14:foregroundMark x1="49840" y1="31310" x2="49840" y2="31310"/>
                        <a14:foregroundMark x1="36901" y1="23323" x2="36901" y2="23323"/>
                        <a14:foregroundMark x1="35783" y1="21565" x2="35783" y2="21565"/>
                        <a14:foregroundMark x1="34185" y1="24760" x2="34185" y2="24760"/>
                        <a14:foregroundMark x1="34505" y1="22045" x2="34505" y2="22045"/>
                        <a14:foregroundMark x1="79073" y1="43450" x2="79073" y2="43450"/>
                        <a14:foregroundMark x1="72364" y1="40895" x2="72364" y2="40895"/>
                        <a14:foregroundMark x1="72045" y1="35304" x2="72045" y2="35304"/>
                        <a14:foregroundMark x1="74760" y1="34665" x2="74760" y2="34665"/>
                        <a14:foregroundMark x1="79872" y1="35144" x2="79872" y2="35144"/>
                        <a14:foregroundMark x1="78754" y1="40096" x2="78754" y2="40096"/>
                        <a14:foregroundMark x1="86262" y1="37380" x2="86262" y2="37380"/>
                        <a14:foregroundMark x1="83387" y1="42812" x2="83387" y2="42812"/>
                        <a14:foregroundMark x1="77157" y1="46645" x2="77157" y2="46645"/>
                        <a14:foregroundMark x1="15974" y1="71406" x2="15974" y2="71406"/>
                        <a14:foregroundMark x1="24281" y1="62460" x2="24281" y2="62460"/>
                        <a14:foregroundMark x1="20607" y1="52077" x2="20607" y2="52077"/>
                        <a14:foregroundMark x1="11182" y1="58946" x2="11182" y2="58946"/>
                        <a14:foregroundMark x1="19010" y1="47604" x2="19010" y2="47604"/>
                        <a14:foregroundMark x1="28435" y1="59585" x2="28435" y2="59585"/>
                        <a14:foregroundMark x1="23802" y1="53514" x2="23802" y2="53514"/>
                        <a14:foregroundMark x1="32109" y1="83706" x2="32109" y2="837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1308" y="2564568"/>
            <a:ext cx="1918091" cy="1918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278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582</TotalTime>
  <Words>1072</Words>
  <Application>Microsoft Office PowerPoint</Application>
  <PresentationFormat>Экран (16:9)</PresentationFormat>
  <Paragraphs>127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88</cp:revision>
  <dcterms:created xsi:type="dcterms:W3CDTF">2024-11-06T06:22:33Z</dcterms:created>
  <dcterms:modified xsi:type="dcterms:W3CDTF">2025-02-04T08:53:22Z</dcterms:modified>
</cp:coreProperties>
</file>