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6" r:id="rId4"/>
    <p:sldId id="266" r:id="rId5"/>
    <p:sldId id="265" r:id="rId6"/>
    <p:sldId id="264" r:id="rId7"/>
    <p:sldId id="262" r:id="rId8"/>
    <p:sldId id="261" r:id="rId9"/>
    <p:sldId id="263" r:id="rId10"/>
    <p:sldId id="260" r:id="rId11"/>
    <p:sldId id="259" r:id="rId12"/>
    <p:sldId id="258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D75"/>
    <a:srgbClr val="442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0" y="-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5662" y="-2005431"/>
            <a:ext cx="5152907" cy="91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79699" y="659922"/>
            <a:ext cx="5976664" cy="3240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871699" y="977843"/>
            <a:ext cx="540059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для </a:t>
            </a:r>
            <a:r>
              <a:rPr lang="ru-RU" sz="24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3-11 </a:t>
            </a:r>
            <a:r>
              <a:rPr lang="ru-RU" sz="24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классов</a:t>
            </a:r>
            <a:endParaRPr lang="en-US" sz="24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endParaRPr lang="en-US" sz="2400" dirty="0">
              <a:solidFill>
                <a:schemeClr val="bg2">
                  <a:lumMod val="25000"/>
                </a:schemeClr>
              </a:solidFill>
              <a:latin typeface="Haettenschweiler" pitchFamily="34" charset="0"/>
              <a:cs typeface="Times New Roman" pitchFamily="18" charset="0"/>
            </a:endParaRPr>
          </a:p>
          <a:p>
            <a:pPr algn="ctr"/>
            <a:r>
              <a:rPr lang="ru-RU" sz="2000" smtClean="0">
                <a:solidFill>
                  <a:srgbClr val="8D0D75"/>
                </a:solidFill>
                <a:latin typeface="Franklin Gothic Demi" pitchFamily="34" charset="0"/>
              </a:rPr>
              <a:t>Средняя лига</a:t>
            </a:r>
            <a:endParaRPr lang="ru-RU" sz="2000" dirty="0">
              <a:solidFill>
                <a:srgbClr val="8D0D75"/>
              </a:solidFill>
              <a:latin typeface="Franklin Gothic Demi" pitchFamily="34" charset="0"/>
            </a:endParaRPr>
          </a:p>
          <a:p>
            <a:pPr algn="ctr"/>
            <a:r>
              <a:rPr lang="ru-RU" sz="2400" dirty="0" smtClean="0">
                <a:solidFill>
                  <a:srgbClr val="442351"/>
                </a:solidFill>
                <a:latin typeface="Haettenschweiler" pitchFamily="34" charset="0"/>
              </a:rPr>
              <a:t>Первый тур</a:t>
            </a:r>
            <a:endParaRPr lang="ru-RU" sz="2400" dirty="0">
              <a:solidFill>
                <a:srgbClr val="442351"/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C:\Users\user\Desktop\Чемпионат по ФГ 2024-2025\для презы\ca5e705c724b21f2621e79b6c7253c2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42" b="96454" l="7624" r="87766">
                        <a14:foregroundMark x1="47163" y1="9574" x2="47163" y2="9574"/>
                        <a14:foregroundMark x1="61879" y1="9397" x2="61879" y2="9397"/>
                        <a14:foregroundMark x1="74823" y1="10993" x2="74823" y2="10993"/>
                        <a14:foregroundMark x1="74291" y1="13121" x2="74291" y2="13121"/>
                        <a14:foregroundMark x1="74291" y1="23227" x2="74291" y2="23227"/>
                        <a14:foregroundMark x1="74291" y1="27482" x2="74291" y2="27482"/>
                        <a14:foregroundMark x1="75709" y1="35106" x2="75709" y2="35106"/>
                        <a14:foregroundMark x1="74645" y1="42199" x2="74645" y2="42199"/>
                        <a14:foregroundMark x1="24291" y1="43440" x2="24291" y2="43440"/>
                        <a14:foregroundMark x1="24113" y1="51241" x2="24113" y2="51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4854">
            <a:off x="449148" y="2604138"/>
            <a:ext cx="2388759" cy="238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user\Desktop\Чемпионат по ФГ 2024-2025\для презы\18b1910e8aa924b9c9575150e108765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4574" y1="45567" x2="34574" y2="45567"/>
                        <a14:foregroundMark x1="17908" y1="39539" x2="17908" y2="39539"/>
                        <a14:foregroundMark x1="54787" y1="32624" x2="54787" y2="32624"/>
                        <a14:foregroundMark x1="57447" y1="27305" x2="57447" y2="27305"/>
                        <a14:foregroundMark x1="50355" y1="33156" x2="50355" y2="33156"/>
                        <a14:foregroundMark x1="52837" y1="27305" x2="52837" y2="27305"/>
                        <a14:foregroundMark x1="59220" y1="23050" x2="59220" y2="23050"/>
                        <a14:foregroundMark x1="65426" y1="21809" x2="65426" y2="21809"/>
                        <a14:foregroundMark x1="74823" y1="20567" x2="74823" y2="20567"/>
                        <a14:foregroundMark x1="76773" y1="17908" x2="76773" y2="17908"/>
                        <a14:foregroundMark x1="81560" y1="21986" x2="81560" y2="21986"/>
                        <a14:foregroundMark x1="83156" y1="20567" x2="83156" y2="20567"/>
                        <a14:foregroundMark x1="83688" y1="25887" x2="83688" y2="25887"/>
                        <a14:foregroundMark x1="71631" y1="19326" x2="71631" y2="19326"/>
                        <a14:foregroundMark x1="64184" y1="25887" x2="64184" y2="25887"/>
                        <a14:foregroundMark x1="62234" y1="21986" x2="62234" y2="21986"/>
                        <a14:foregroundMark x1="57447" y1="21986" x2="57447" y2="21986"/>
                        <a14:foregroundMark x1="50887" y1="25000" x2="50887" y2="25000"/>
                        <a14:foregroundMark x1="60461" y1="27305" x2="60461" y2="27305"/>
                        <a14:foregroundMark x1="57447" y1="31915" x2="57447" y2="31915"/>
                        <a14:foregroundMark x1="55674" y1="21454" x2="55674" y2="21454"/>
                        <a14:foregroundMark x1="58688" y1="19681" x2="58688" y2="19681"/>
                        <a14:foregroundMark x1="59397" y1="19326" x2="59397" y2="19326"/>
                        <a14:foregroundMark x1="61879" y1="19858" x2="61879" y2="19858"/>
                        <a14:foregroundMark x1="69858" y1="23227" x2="69858" y2="23227"/>
                        <a14:foregroundMark x1="65071" y1="27482" x2="65071" y2="27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227" y="1923678"/>
            <a:ext cx="3472142" cy="347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user\Desktop\Чемпионат по ФГ 2024-2025\для презы\cbda9cd64ba24b63331ce6f85295ae9c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7" b="98582" l="0" r="99645">
                        <a14:foregroundMark x1="60284" y1="22163" x2="60284" y2="22163"/>
                        <a14:foregroundMark x1="75887" y1="38475" x2="75887" y2="38475"/>
                        <a14:foregroundMark x1="83865" y1="51064" x2="83865" y2="51064"/>
                        <a14:foregroundMark x1="65248" y1="64716" x2="65248" y2="64716"/>
                        <a14:foregroundMark x1="52660" y1="81738" x2="52660" y2="817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1134">
            <a:off x="83581" y="2187142"/>
            <a:ext cx="1640031" cy="164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55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8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5219" y="1419621"/>
            <a:ext cx="66967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Иван Иванович, поместив банковскую карту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картоприёмник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банкомата, заметил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картоприёмнике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подозрительную накладку, которой раньше при пользовании этим банкоматом не замечал. Что следует делать в этом случае Ивану Ивановичу?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Нажать кнопку для отмены операции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Сообщить в банк, обслуживающий устройство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Ввести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-код, завершить операцию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Осмотреть банкомат и самостоятельно убрать подозрительную деталь </a:t>
            </a:r>
          </a:p>
        </p:txBody>
      </p:sp>
    </p:spTree>
    <p:extLst>
      <p:ext uri="{BB962C8B-B14F-4D97-AF65-F5344CB8AC3E}">
        <p14:creationId xmlns:p14="http://schemas.microsoft.com/office/powerpoint/2010/main" val="29222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</a:t>
            </a:r>
            <a:r>
              <a:rPr lang="ru-RU" sz="240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№ 9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32454" y="1347614"/>
            <a:ext cx="696227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Какой минимальный размер денежного запаса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«черный день» (финансовая подушка безопасности) рекомендуется иметь?</a:t>
            </a: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 за месяц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 за три месяца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 за год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100000 рублей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менее одного утвержденного прожиточного минимума</a:t>
            </a:r>
          </a:p>
        </p:txBody>
      </p:sp>
    </p:spTree>
    <p:extLst>
      <p:ext uri="{BB962C8B-B14F-4D97-AF65-F5344CB8AC3E}">
        <p14:creationId xmlns:p14="http://schemas.microsoft.com/office/powerpoint/2010/main" val="13030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95413" y="312738"/>
            <a:ext cx="6120680" cy="28350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11510"/>
            <a:ext cx="55446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20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051719" y="1563638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Благодарим за участие!</a:t>
            </a:r>
          </a:p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</a:rPr>
              <a:t>Желаем удачи в следующем туре!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0" name="Picture 2" descr="C:\Users\user\Desktop\Чемпионат по ФГ 2024-2025\для презы\a12f6a9081d86b8e9cabb412cb23fe0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227" y1="39539" x2="48227" y2="39539"/>
                        <a14:foregroundMark x1="40071" y1="41135" x2="40071" y2="41135"/>
                        <a14:foregroundMark x1="42199" y1="72163" x2="42199" y2="72163"/>
                        <a14:foregroundMark x1="72518" y1="67730" x2="72518" y2="67730"/>
                        <a14:foregroundMark x1="19681" y1="17376" x2="19681" y2="17376"/>
                        <a14:foregroundMark x1="25709" y1="18617" x2="25709" y2="18617"/>
                        <a14:foregroundMark x1="18085" y1="26064" x2="18085" y2="26064"/>
                        <a14:foregroundMark x1="17553" y1="12589" x2="17553" y2="125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83" y="2271523"/>
            <a:ext cx="2939425" cy="293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22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85662" y="-2005431"/>
            <a:ext cx="5152907" cy="91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7954" y="659921"/>
            <a:ext cx="7038409" cy="3886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C:\Users\user\Desktop\Чемпионат по ФГ 2024-2025\для презы\18b1910e8aa924b9c9575150e1087657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4574" y1="45567" x2="34574" y2="45567"/>
                        <a14:foregroundMark x1="17908" y1="39539" x2="17908" y2="39539"/>
                        <a14:foregroundMark x1="54787" y1="32624" x2="54787" y2="32624"/>
                        <a14:foregroundMark x1="57447" y1="27305" x2="57447" y2="27305"/>
                        <a14:foregroundMark x1="50355" y1="33156" x2="50355" y2="33156"/>
                        <a14:foregroundMark x1="52837" y1="27305" x2="52837" y2="27305"/>
                        <a14:foregroundMark x1="59220" y1="23050" x2="59220" y2="23050"/>
                        <a14:foregroundMark x1="65426" y1="21809" x2="65426" y2="21809"/>
                        <a14:foregroundMark x1="74823" y1="20567" x2="74823" y2="20567"/>
                        <a14:foregroundMark x1="76773" y1="17908" x2="76773" y2="17908"/>
                        <a14:foregroundMark x1="81560" y1="21986" x2="81560" y2="21986"/>
                        <a14:foregroundMark x1="83156" y1="20567" x2="83156" y2="20567"/>
                        <a14:foregroundMark x1="83688" y1="25887" x2="83688" y2="25887"/>
                        <a14:foregroundMark x1="71631" y1="19326" x2="71631" y2="19326"/>
                        <a14:foregroundMark x1="64184" y1="25887" x2="64184" y2="25887"/>
                        <a14:foregroundMark x1="62234" y1="21986" x2="62234" y2="21986"/>
                        <a14:foregroundMark x1="57447" y1="21986" x2="57447" y2="21986"/>
                        <a14:foregroundMark x1="50887" y1="25000" x2="50887" y2="25000"/>
                        <a14:foregroundMark x1="60461" y1="27305" x2="60461" y2="27305"/>
                        <a14:foregroundMark x1="57447" y1="31915" x2="57447" y2="31915"/>
                        <a14:foregroundMark x1="55674" y1="21454" x2="55674" y2="21454"/>
                        <a14:foregroundMark x1="58688" y1="19681" x2="58688" y2="19681"/>
                        <a14:foregroundMark x1="59397" y1="19326" x2="59397" y2="19326"/>
                        <a14:foregroundMark x1="61879" y1="19858" x2="61879" y2="19858"/>
                        <a14:foregroundMark x1="69858" y1="23227" x2="69858" y2="23227"/>
                        <a14:foregroundMark x1="65071" y1="27482" x2="65071" y2="27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28631"/>
            <a:ext cx="3045318" cy="304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5802" y="160337"/>
            <a:ext cx="7856041" cy="4480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7955" y="215077"/>
            <a:ext cx="78596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игр-конкурсов по финансовой грамотности для </a:t>
            </a:r>
            <a:r>
              <a:rPr lang="ru-RU" sz="1600" dirty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обучающихся 3-11 </a:t>
            </a:r>
            <a:r>
              <a:rPr lang="ru-RU" sz="1600" dirty="0" smtClean="0">
                <a:solidFill>
                  <a:srgbClr val="7030A0"/>
                </a:solidFill>
                <a:latin typeface="Haettenschweiler" pitchFamily="34" charset="0"/>
                <a:cs typeface="Times New Roman" pitchFamily="18" charset="0"/>
              </a:rPr>
              <a:t>классов</a:t>
            </a:r>
            <a:endParaRPr lang="en-US" sz="1600" dirty="0" smtClean="0">
              <a:solidFill>
                <a:srgbClr val="7030A0"/>
              </a:solidFill>
              <a:latin typeface="Haettenschweiler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329" y="699542"/>
            <a:ext cx="6705991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игры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Каждый тур состоит из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 заданий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разных по степени сложности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формату ответа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Команды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получают каждое задание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отдельно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(по одному)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решают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строго отведенное время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Ведущий поочередно зачитывает задания, которые параллельно транслируется на экране. На обсуждение одного задания ведущий дает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минуты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 секунд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 конца отведенного времени звучит предупреждающий звуковой сигнал, и команды должны передать членам счетной комиссии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заполненный бланк с ответом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истечении 3-х минут ведущий объявляет «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Стоп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». После данного сигнала ответы не принимаются.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Ведущий игры оглашает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правильный ответ после сдачи бланков ответов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8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178019"/>
            <a:ext cx="682112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 наступлении страхового случая (у банка отозвали лицензию) по общему правилу любой вкладчик банка, входящего в систему страхования вкладов, получает право на выплату страхового возмещения в размере…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сумме остатка по вкладу не более 700 тыс.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сумме остатка по вкладу с учетом начисленных процентов,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более 700 тыс.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сумме остатка по вкладу с учетом начисленных процентов,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 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более 1,4 млн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сумме остатка по вкладу не более 1,4 млн руб.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сумме остатка по вкладу не более 1 млн руб.</a:t>
            </a:r>
          </a:p>
        </p:txBody>
      </p:sp>
    </p:spTree>
    <p:extLst>
      <p:ext uri="{BB962C8B-B14F-4D97-AF65-F5344CB8AC3E}">
        <p14:creationId xmlns:p14="http://schemas.microsoft.com/office/powerpoint/2010/main" val="320580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2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347614"/>
            <a:ext cx="6480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Расшифруйте аббревиатуру ПСК, имеющую прямое отношение к оценке и оформлению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кредита.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Показатель среднего капитала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Полная стоимость кредита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Платежеспособный срок кредитования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Персональный страховой контракт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Полная ставка комиссии</a:t>
            </a:r>
          </a:p>
        </p:txBody>
      </p:sp>
    </p:spTree>
    <p:extLst>
      <p:ext uri="{BB962C8B-B14F-4D97-AF65-F5344CB8AC3E}">
        <p14:creationId xmlns:p14="http://schemas.microsoft.com/office/powerpoint/2010/main" val="9355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лига.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7" y="1331642"/>
            <a:ext cx="68677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Сергей обратился в банк с намерением получить потребительский  кредит в размере 1,5 млн руб., но у него плохая кредитная история, т.к. по предыдущем кредиту он допустил длительную просрочку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платежах. Поэтому банк предложил ему выдать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кредит,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условии…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аличия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официальной супруги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аличия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трудоспособных родителей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аличия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поручителя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аличия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созаемщика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тсутствия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иждивенцев</a:t>
            </a:r>
          </a:p>
        </p:txBody>
      </p:sp>
    </p:spTree>
    <p:extLst>
      <p:ext uri="{BB962C8B-B14F-4D97-AF65-F5344CB8AC3E}">
        <p14:creationId xmlns:p14="http://schemas.microsoft.com/office/powerpoint/2010/main" val="272446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64357" y="1400012"/>
            <a:ext cx="64984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бюджет семьи?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Соотношение доходов и расходов всех членов семьи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всех членов семьи за 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Расходы всех членов семьи за 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Доходы главы семьи (папы) за определенный период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Расходы главы семьи (папы) за определенный период</a:t>
            </a:r>
          </a:p>
        </p:txBody>
      </p:sp>
    </p:spTree>
    <p:extLst>
      <p:ext uri="{BB962C8B-B14F-4D97-AF65-F5344CB8AC3E}">
        <p14:creationId xmlns:p14="http://schemas.microsoft.com/office/powerpoint/2010/main" val="422931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563638"/>
            <a:ext cx="6696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банковские данные нельзя никому сообщать, чтобы не стать жертвой финансовых мошенников?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CVV (Card Verification Value)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CVC (Card Validation Code)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ПИН-код карты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Срок действия карты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Пароли и коды из банковских уведомлений</a:t>
            </a:r>
          </a:p>
        </p:txBody>
      </p:sp>
    </p:spTree>
    <p:extLst>
      <p:ext uri="{BB962C8B-B14F-4D97-AF65-F5344CB8AC3E}">
        <p14:creationId xmlns:p14="http://schemas.microsoft.com/office/powerpoint/2010/main" val="27861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6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35964" y="1325803"/>
            <a:ext cx="67552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Как называется мошеннический проект, который имитирует выгодные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инвестиции?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Средства поступают за счет постоянного привлечения новых участников. Они вносят деньги, затем привлекают новых людей. Мошенники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действуют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стремительно, используя агрессивную рекламу.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один верный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Финансовая пирамида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МРГ (Мошенническая рекламная группа)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Мошеннический муравейник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Финансовая гора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Инвестиционный пузырь</a:t>
            </a:r>
          </a:p>
        </p:txBody>
      </p:sp>
    </p:spTree>
    <p:extLst>
      <p:ext uri="{BB962C8B-B14F-4D97-AF65-F5344CB8AC3E}">
        <p14:creationId xmlns:p14="http://schemas.microsoft.com/office/powerpoint/2010/main" val="11185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.pinimg.com/564x/ea/a3/a9/eaa3a9320bfb35cfcb8d429947b8bb2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3518"/>
            <a:ext cx="7704856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Picture 7" descr="C:\Users\user\Desktop\Чемпионат по ФГ 2024-2025\для презы\eaa3a9320bfb35cfcb8d429947b8bb27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15450" y="-2050600"/>
            <a:ext cx="5178650" cy="92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141972"/>
            <a:ext cx="4320480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761020" y="156902"/>
            <a:ext cx="4230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X 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Областной Чемпионат командных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игр-конкурсов 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  <a:cs typeface="Times New Roman" pitchFamily="18" charset="0"/>
              </a:rPr>
              <a:t>по финансовой грамотности.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Средняя лига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Haettenschweiler" pitchFamily="34" charset="0"/>
              </a:rPr>
              <a:t>.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Haettenschweiler" pitchFamily="34" charset="0"/>
            </a:endParaRPr>
          </a:p>
        </p:txBody>
      </p:sp>
      <p:sp>
        <p:nvSpPr>
          <p:cNvPr id="7" name="AutoShape 9" descr="https://i.pinimg.com/564x/18/b1/91/18b1910e8aa924b9c9575150e1087657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https://i.pinimg.com/564x/a5/85/b4/a585b4c98278d001b4019dbe1834d80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C:\Users\user\Desktop\Чемпионат по ФГ 2024-2025\для презы\a542cc41e2a8b2bfb32d7c0b28c45b48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000" y1="7750" x2="47000" y2="7750"/>
                        <a14:foregroundMark x1="54750" y1="3750" x2="54750" y2="3750"/>
                        <a14:foregroundMark x1="12250" y1="78750" x2="12250" y2="78750"/>
                        <a14:foregroundMark x1="19500" y1="76000" x2="19500" y2="76000"/>
                        <a14:foregroundMark x1="18500" y1="85500" x2="18500" y2="85500"/>
                        <a14:foregroundMark x1="5500" y1="87750" x2="5500" y2="87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11" y="-63080"/>
            <a:ext cx="1771725" cy="17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835696" y="160338"/>
            <a:ext cx="2448272" cy="715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Franklin Gothic Demi" pitchFamily="34" charset="0"/>
              </a:rPr>
              <a:t>Задание № 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35694" y="1203598"/>
            <a:ext cx="7155795" cy="36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accent4">
                  <a:lumMod val="75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1400" y="1331642"/>
            <a:ext cx="595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может быть кредитором?</a:t>
            </a: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все верные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ответы: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Банк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Страховые организации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Банк России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Микрофинансовая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организация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Негосударственный пенсионный фонд</a:t>
            </a:r>
          </a:p>
        </p:txBody>
      </p:sp>
    </p:spTree>
    <p:extLst>
      <p:ext uri="{BB962C8B-B14F-4D97-AF65-F5344CB8AC3E}">
        <p14:creationId xmlns:p14="http://schemas.microsoft.com/office/powerpoint/2010/main" val="186674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761</Words>
  <Application>Microsoft Office PowerPoint</Application>
  <PresentationFormat>Экран (16:9)</PresentationFormat>
  <Paragraphs>120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2024-11-06T06:22:33Z</dcterms:created>
  <dcterms:modified xsi:type="dcterms:W3CDTF">2024-11-21T05:42:27Z</dcterms:modified>
</cp:coreProperties>
</file>