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6" r:id="rId4"/>
    <p:sldId id="266" r:id="rId5"/>
    <p:sldId id="265" r:id="rId6"/>
    <p:sldId id="264" r:id="rId7"/>
    <p:sldId id="262" r:id="rId8"/>
    <p:sldId id="268" r:id="rId9"/>
    <p:sldId id="261" r:id="rId10"/>
    <p:sldId id="263" r:id="rId11"/>
    <p:sldId id="260" r:id="rId12"/>
    <p:sldId id="259" r:id="rId13"/>
    <p:sldId id="25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D75"/>
    <a:srgbClr val="442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79699" y="659922"/>
            <a:ext cx="5976664" cy="3240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871699" y="977843"/>
            <a:ext cx="54005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24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chemeClr val="bg2">
                  <a:lumMod val="25000"/>
                </a:schemeClr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8D0D75"/>
                </a:solidFill>
                <a:latin typeface="Franklin Gothic Demi" pitchFamily="34" charset="0"/>
              </a:rPr>
              <a:t>Старшая </a:t>
            </a:r>
            <a:r>
              <a:rPr lang="ru-RU" sz="2000" dirty="0">
                <a:solidFill>
                  <a:srgbClr val="8D0D75"/>
                </a:solidFill>
                <a:latin typeface="Franklin Gothic Demi" pitchFamily="34" charset="0"/>
              </a:rPr>
              <a:t>лига</a:t>
            </a:r>
          </a:p>
          <a:p>
            <a:pPr algn="ctr"/>
            <a:r>
              <a:rPr lang="ru-RU" sz="2400" dirty="0" smtClean="0">
                <a:solidFill>
                  <a:srgbClr val="442351"/>
                </a:solidFill>
                <a:latin typeface="Haettenschweiler" pitchFamily="34" charset="0"/>
              </a:rPr>
              <a:t>Первый тур</a:t>
            </a:r>
            <a:endParaRPr lang="ru-RU" sz="2400" dirty="0">
              <a:solidFill>
                <a:srgbClr val="442351"/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Users\user\Desktop\Чемпионат по ФГ 2024-2025\для презы\ca5e705c724b21f2621e79b6c7253c2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42" b="96454" l="7624" r="87766">
                        <a14:foregroundMark x1="47163" y1="9574" x2="47163" y2="9574"/>
                        <a14:foregroundMark x1="61879" y1="9397" x2="61879" y2="9397"/>
                        <a14:foregroundMark x1="74823" y1="10993" x2="74823" y2="10993"/>
                        <a14:foregroundMark x1="74291" y1="13121" x2="74291" y2="13121"/>
                        <a14:foregroundMark x1="74291" y1="23227" x2="74291" y2="23227"/>
                        <a14:foregroundMark x1="74291" y1="27482" x2="74291" y2="27482"/>
                        <a14:foregroundMark x1="75709" y1="35106" x2="75709" y2="35106"/>
                        <a14:foregroundMark x1="74645" y1="42199" x2="74645" y2="42199"/>
                        <a14:foregroundMark x1="24291" y1="43440" x2="24291" y2="43440"/>
                        <a14:foregroundMark x1="24113" y1="51241" x2="24113" y2="51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4854">
            <a:off x="449148" y="2604138"/>
            <a:ext cx="2388759" cy="238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227" y="1923678"/>
            <a:ext cx="3472142" cy="347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user\Desktop\Чемпионат по ФГ 2024-2025\для презы\cbda9cd64ba24b63331ce6f85295ae9c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7" b="98582" l="0" r="99645">
                        <a14:foregroundMark x1="60284" y1="22163" x2="60284" y2="22163"/>
                        <a14:foregroundMark x1="75887" y1="38475" x2="75887" y2="38475"/>
                        <a14:foregroundMark x1="83865" y1="51064" x2="83865" y2="51064"/>
                        <a14:foregroundMark x1="65248" y1="64716" x2="65248" y2="64716"/>
                        <a14:foregroundMark x1="52660" y1="81738" x2="52660" y2="81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134">
            <a:off x="83581" y="2187142"/>
            <a:ext cx="1640031" cy="16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5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419877"/>
            <a:ext cx="590465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может быть кредитором?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Банк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Страховые организации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Банк России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Микрофинансовая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организация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Негосударственный пенсионный фонд</a:t>
            </a:r>
          </a:p>
        </p:txBody>
      </p:sp>
    </p:spTree>
    <p:extLst>
      <p:ext uri="{BB962C8B-B14F-4D97-AF65-F5344CB8AC3E}">
        <p14:creationId xmlns:p14="http://schemas.microsoft.com/office/powerpoint/2010/main" val="18667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347614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Иван Иванович, поместив банковскую карту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картоприёмник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банкомата, заметил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картоприёмнике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подозрительную накладку, которой раньше при пользовании этим банкоматом не замечал. Что следует делать в этом случае Ивану Ивановичу?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ответы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Нажать кнопку для отмены операции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Сообщить в банк, обслуживающий устройство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Ввести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-код, завершить операцию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Осмотреть банкомат и самостоятельно убрать подозрительную деталь </a:t>
            </a:r>
          </a:p>
        </p:txBody>
      </p:sp>
    </p:spTree>
    <p:extLst>
      <p:ext uri="{BB962C8B-B14F-4D97-AF65-F5344CB8AC3E}">
        <p14:creationId xmlns:p14="http://schemas.microsoft.com/office/powerpoint/2010/main" val="29222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</a:t>
            </a:r>
            <a:r>
              <a:rPr lang="ru-RU" sz="240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№ 9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1" y="1284719"/>
            <a:ext cx="62646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Какой минимальный размер денежного запаса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«черный день» (финансовая подушка безопасности) рекомендуется иметь?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ответ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месяц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три месяца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год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100000 рублей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менее одного утвержденного прожиточного минимума</a:t>
            </a:r>
          </a:p>
        </p:txBody>
      </p:sp>
    </p:spTree>
    <p:extLst>
      <p:ext uri="{BB962C8B-B14F-4D97-AF65-F5344CB8AC3E}">
        <p14:creationId xmlns:p14="http://schemas.microsoft.com/office/powerpoint/2010/main" val="13030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95413" y="312738"/>
            <a:ext cx="6120680" cy="2835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11510"/>
            <a:ext cx="55446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051719" y="1563638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Благодарим за участие!</a:t>
            </a:r>
          </a:p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Желаем удачи в следующем туре!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0" name="Picture 2" descr="C:\Users\user\Desktop\Чемпионат по ФГ 2024-2025\для презы\a12f6a9081d86b8e9cabb412cb23fe0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227" y1="39539" x2="48227" y2="39539"/>
                        <a14:foregroundMark x1="40071" y1="41135" x2="40071" y2="41135"/>
                        <a14:foregroundMark x1="42199" y1="72163" x2="42199" y2="72163"/>
                        <a14:foregroundMark x1="72518" y1="67730" x2="72518" y2="67730"/>
                        <a14:foregroundMark x1="19681" y1="17376" x2="19681" y2="17376"/>
                        <a14:foregroundMark x1="25709" y1="18617" x2="25709" y2="18617"/>
                        <a14:foregroundMark x1="18085" y1="26064" x2="18085" y2="26064"/>
                        <a14:foregroundMark x1="17553" y1="12589" x2="17553" y2="12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83" y="2271523"/>
            <a:ext cx="2939425" cy="293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2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7954" y="659921"/>
            <a:ext cx="7038409" cy="3886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8631"/>
            <a:ext cx="3045318" cy="304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5802" y="160337"/>
            <a:ext cx="7856041" cy="4480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7955" y="215077"/>
            <a:ext cx="78596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по финансовой грамотности для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16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329" y="699542"/>
            <a:ext cx="670599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Каждый тур состоит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 заданий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разных по степени сложности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формату ответа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каждое задание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отдельно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(по одному)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решают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строго отведенное время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Ведущий поочередно зачитывает задания, которые параллельно транслируется на экране. На обсуждение одного задания ведущий дает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минуты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секунд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конца отведенного времени звучит предупреждающий звуковой сигнал, и команды должны передать членам счетной комиссии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заполненный бланк с ответом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истечении 3-х минут ведущий объявляет «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После данного сигнала ответы не принимаются.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Ведущий игры оглашает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правильный ответ после сдачи бланков ответов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33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8748" y="1296921"/>
            <a:ext cx="720080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 наступлении страхового случая (у банка отозвали лицензию)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общему правилу любой вкладчик банка, входящего в систему страхования вкладов, получает право на выплату страхового возмещения в размере…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сумме остатка по вкладу не более 700 тыс.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сумме остатка по вкладу с учетом начисленных процентов, но не более 700 тыс.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сумме остатка по вкладу с учетом начисленных процентов, но не более 1,4 млн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сумме остатка по вкладу не более 1,4 млн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 10 млн руб., если денежные средства находятся на счете-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эскроу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для покупки недвижимости.</a:t>
            </a:r>
          </a:p>
        </p:txBody>
      </p:sp>
    </p:spTree>
    <p:extLst>
      <p:ext uri="{BB962C8B-B14F-4D97-AF65-F5344CB8AC3E}">
        <p14:creationId xmlns:p14="http://schemas.microsoft.com/office/powerpoint/2010/main" val="32058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5219" y="1491630"/>
            <a:ext cx="6696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обязательно должно присутствовать в кредитном договоре?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условия кредита по тексту договора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Таблица с основными условиями договора на первой странице договора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о полной стоимости кредита по тексту договора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о полной стоимости кредита на первой странице договора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об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935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419622"/>
            <a:ext cx="67687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Укажите,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верно ли утверждение: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случае образования просроченной задолженности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кредитному договору, поручитель, в отличие от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созаемщика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принимает на себя погашение долга по кредиту только после письменного уведомления банком с требованием погасить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задолженность 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либо в добровольном порядке. 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27244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419622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Такое 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опулярное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выражение в мире финансов, как «не клади яйца в одну корзину», является выражением понятия «диверсификация».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Верно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Неверно</a:t>
            </a:r>
          </a:p>
        </p:txBody>
      </p:sp>
    </p:spTree>
    <p:extLst>
      <p:ext uri="{BB962C8B-B14F-4D97-AF65-F5344CB8AC3E}">
        <p14:creationId xmlns:p14="http://schemas.microsoft.com/office/powerpoint/2010/main" val="42293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1381584"/>
            <a:ext cx="61926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Николаю позвонили мошенники и представились сотрудниками банка. Они выведали у него необходимые данные и похитили все денежные средства с карты.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этого молодой человек осознал, что общался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с сотрудниками банка. В тот же день Николай пошел в банк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написал заявление, что деньги с его карты перевел не он сам, а мошенники. Обязан ли банк вернуть Николаю похищенную сумму средств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Варианты ответов на следующем слайде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8316416" y="4083918"/>
            <a:ext cx="432048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29215" y="1331642"/>
            <a:ext cx="67687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Выберите 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Обязан, т.к. Николаю позвонили и представились сотрудниками банка. Он же не знал, что это мошенники.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Обязан, т.к. Николай в тот же день написал в банке заявление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том, что его обманули. Значит банк должен был предотвратить перевод средств.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Обязан, т.к. служба безопасности банка должна пресекать такие звонки мошенников.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Нужно подать в суд на оператора сотовой связи. Он обязан вернуть деньги Николаю, т.к. не заблокировал входящий звонок от мошенников.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Банк не обязан возвращать деньги.</a:t>
            </a:r>
          </a:p>
        </p:txBody>
      </p:sp>
    </p:spTree>
    <p:extLst>
      <p:ext uri="{BB962C8B-B14F-4D97-AF65-F5344CB8AC3E}">
        <p14:creationId xmlns:p14="http://schemas.microsoft.com/office/powerpoint/2010/main" val="29341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Старшая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347614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Выберите признаки финансовой пирамиды: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Агрессивная реклама привлечения средств под высокие процентные ставки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Отсутствие лицензии на осуществление банковской деятельности/в реестре финансовых организаций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Представлена полная информация о проекте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Осуществляет деятельность более пяти лет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Вас просят приводить новых клиентов</a:t>
            </a:r>
          </a:p>
        </p:txBody>
      </p:sp>
    </p:spTree>
    <p:extLst>
      <p:ext uri="{BB962C8B-B14F-4D97-AF65-F5344CB8AC3E}">
        <p14:creationId xmlns:p14="http://schemas.microsoft.com/office/powerpoint/2010/main" val="11185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878</Words>
  <Application>Microsoft Office PowerPoint</Application>
  <PresentationFormat>Экран (16:9)</PresentationFormat>
  <Paragraphs>121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2024-11-06T06:22:33Z</dcterms:created>
  <dcterms:modified xsi:type="dcterms:W3CDTF">2024-11-21T05:46:54Z</dcterms:modified>
</cp:coreProperties>
</file>