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95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335758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effectLst/>
              </a:rPr>
              <a:t>АНАЛИЗ</a:t>
            </a:r>
            <a:br>
              <a:rPr lang="ru-RU" sz="3600" dirty="0" smtClean="0">
                <a:solidFill>
                  <a:srgbClr val="7030A0"/>
                </a:solidFill>
                <a:effectLst/>
              </a:rPr>
            </a:br>
            <a:r>
              <a:rPr lang="ru-RU" sz="3600" dirty="0" smtClean="0">
                <a:solidFill>
                  <a:srgbClr val="7030A0"/>
                </a:solidFill>
                <a:effectLst/>
              </a:rPr>
              <a:t>оценки профессиональных компетенций руководителей школ</a:t>
            </a:r>
            <a:br>
              <a:rPr lang="ru-RU" sz="3600" dirty="0" smtClean="0">
                <a:solidFill>
                  <a:srgbClr val="7030A0"/>
                </a:solidFill>
                <a:effectLst/>
              </a:rPr>
            </a:br>
            <a:r>
              <a:rPr lang="ru-RU" sz="3600" dirty="0" smtClean="0">
                <a:solidFill>
                  <a:srgbClr val="7030A0"/>
                </a:solidFill>
                <a:effectLst/>
              </a:rPr>
              <a:t>Усть-Ишимского МР </a:t>
            </a:r>
            <a:br>
              <a:rPr lang="ru-RU" sz="3600" dirty="0" smtClean="0">
                <a:solidFill>
                  <a:srgbClr val="7030A0"/>
                </a:solidFill>
                <a:effectLst/>
              </a:rPr>
            </a:br>
            <a:r>
              <a:rPr lang="ru-RU" sz="3600" dirty="0" smtClean="0">
                <a:solidFill>
                  <a:srgbClr val="7030A0"/>
                </a:solidFill>
                <a:effectLst/>
              </a:rPr>
              <a:t>на основе индикативного подхода</a:t>
            </a:r>
            <a:endParaRPr lang="ru-RU" sz="3600" dirty="0">
              <a:solidFill>
                <a:srgbClr val="7030A0"/>
              </a:soli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«2 У» Управление кадрами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В отдельных ОО имеются вакантные должности педагогических работников, в связи с чем наблюдается завышенная нагрузка работающих педагогов, что отрицательно влияет на качество преподавания учебных предметов</a:t>
            </a:r>
          </a:p>
          <a:p>
            <a:pPr algn="ctr"/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Деятельность руководителя по привлечению кадров в учреждение недостаточна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«2 У» Управление кадрами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Наблюдается нежелание педагогов проходить процедуру аттестации на первую и высшую категории </a:t>
            </a:r>
          </a:p>
          <a:p>
            <a:pPr algn="ctr"/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Отсутствует банк лучших практик педагогов</a:t>
            </a:r>
          </a:p>
          <a:p>
            <a:pPr algn="ctr"/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«2 У» Управление кадрами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В положении об оплате труда в разделе «Выплаты стимулирующего характера» отсутствуют четкие критерии, демонстрирующие открытость распределения средств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«2 У» Управление кадрами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Не у всех педагогов имеются индивидуальные программы профессионального развития</a:t>
            </a:r>
          </a:p>
          <a:p>
            <a:pPr algn="ctr"/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Ни у одного руководителя индивидуальной программы профессионального развития нет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«2 У» Управление кадрами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Нет педагогов, прошедших добровольную независимую оценку квалификации</a:t>
            </a:r>
          </a:p>
          <a:p>
            <a:pPr algn="ctr">
              <a:buNone/>
            </a:pPr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Малая доля педагогов, включенных в разработку и реализацию проектов на различных уровнях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«2 У» Управление кадрами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3000" dirty="0" smtClean="0">
                <a:solidFill>
                  <a:srgbClr val="FF0000"/>
                </a:solidFill>
              </a:rPr>
              <a:t>У образовательной организации отсутствует статус инновационной площадки, подтверждаемый сертификатом на текущий период:</a:t>
            </a:r>
          </a:p>
          <a:p>
            <a:pPr lvl="0" algn="ctr">
              <a:buNone/>
            </a:pPr>
            <a:r>
              <a:rPr lang="ru-RU" sz="3000" dirty="0" smtClean="0">
                <a:solidFill>
                  <a:srgbClr val="FF0000"/>
                </a:solidFill>
              </a:rPr>
              <a:t>- Федеральная инновационная площадка (ФИП)</a:t>
            </a:r>
          </a:p>
          <a:p>
            <a:pPr lvl="0" algn="ctr">
              <a:buNone/>
            </a:pPr>
            <a:r>
              <a:rPr lang="ru-RU" sz="3000" dirty="0" smtClean="0">
                <a:solidFill>
                  <a:srgbClr val="FF0000"/>
                </a:solidFill>
              </a:rPr>
              <a:t>- </a:t>
            </a:r>
            <a:r>
              <a:rPr lang="ru-RU" sz="3000" dirty="0" err="1" smtClean="0">
                <a:solidFill>
                  <a:srgbClr val="FF0000"/>
                </a:solidFill>
              </a:rPr>
              <a:t>Стажировочная</a:t>
            </a:r>
            <a:r>
              <a:rPr lang="ru-RU" sz="3000" dirty="0" smtClean="0">
                <a:solidFill>
                  <a:srgbClr val="FF0000"/>
                </a:solidFill>
              </a:rPr>
              <a:t> площадка ИНКО;</a:t>
            </a:r>
          </a:p>
          <a:p>
            <a:pPr lvl="0" algn="ctr">
              <a:buNone/>
            </a:pPr>
            <a:r>
              <a:rPr lang="ru-RU" sz="3000" dirty="0" smtClean="0">
                <a:solidFill>
                  <a:srgbClr val="FF0000"/>
                </a:solidFill>
              </a:rPr>
              <a:t>- Консультационный центр ИНКО;</a:t>
            </a:r>
          </a:p>
          <a:p>
            <a:pPr lvl="0" algn="ctr">
              <a:buNone/>
            </a:pPr>
            <a:r>
              <a:rPr lang="ru-RU" sz="3000" dirty="0" smtClean="0">
                <a:solidFill>
                  <a:srgbClr val="FF0000"/>
                </a:solidFill>
              </a:rPr>
              <a:t>- Участник ИНКО;</a:t>
            </a:r>
          </a:p>
          <a:p>
            <a:pPr algn="ctr">
              <a:buNone/>
            </a:pPr>
            <a:r>
              <a:rPr lang="ru-RU" sz="3000" dirty="0" smtClean="0">
                <a:solidFill>
                  <a:srgbClr val="FF0000"/>
                </a:solidFill>
              </a:rPr>
              <a:t>- Муниципальная площадка</a:t>
            </a:r>
            <a:endParaRPr lang="ru-RU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«2 У» Управление кадрами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 lnSpcReduction="10000"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Малая доля педагогов – участников, призеров и победителей конкурсов профессионального мастерства педагогов за последние 3 года (муниципальный, региональный уровни)</a:t>
            </a:r>
          </a:p>
          <a:p>
            <a:pPr algn="ctr">
              <a:buNone/>
            </a:pPr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Малая доля педагогов, имеющих ведомственные награды, почетные звания, ученые степени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«2 У» Управление кадрами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00594"/>
          </a:xfrm>
        </p:spPr>
        <p:txBody>
          <a:bodyPr>
            <a:normAutofit fontScale="62500" lnSpcReduction="20000"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4500" dirty="0" smtClean="0">
                <a:solidFill>
                  <a:srgbClr val="FF0000"/>
                </a:solidFill>
              </a:rPr>
              <a:t>В образовательной организации отсутствуют современные функционирующие внутрикорпоративные формы взаимодействия педагогов (наличие продуктов деятельности):</a:t>
            </a:r>
          </a:p>
          <a:p>
            <a:pPr lvl="0" algn="ctr">
              <a:buNone/>
            </a:pPr>
            <a:r>
              <a:rPr lang="ru-RU" sz="4500" dirty="0" smtClean="0">
                <a:solidFill>
                  <a:srgbClr val="FF0000"/>
                </a:solidFill>
              </a:rPr>
              <a:t>- внутриучрежденческие стажировки;</a:t>
            </a:r>
          </a:p>
          <a:p>
            <a:pPr lvl="0" algn="ctr">
              <a:buNone/>
            </a:pPr>
            <a:r>
              <a:rPr lang="ru-RU" sz="4500" dirty="0" smtClean="0">
                <a:solidFill>
                  <a:srgbClr val="FF0000"/>
                </a:solidFill>
              </a:rPr>
              <a:t>- творческие/рабочие группы;</a:t>
            </a:r>
          </a:p>
          <a:p>
            <a:pPr lvl="0" algn="ctr">
              <a:buNone/>
            </a:pPr>
            <a:r>
              <a:rPr lang="ru-RU" sz="4500" dirty="0" smtClean="0">
                <a:solidFill>
                  <a:srgbClr val="FF0000"/>
                </a:solidFill>
              </a:rPr>
              <a:t>- наставничество;</a:t>
            </a:r>
          </a:p>
          <a:p>
            <a:pPr lvl="0" algn="ctr">
              <a:buNone/>
            </a:pPr>
            <a:r>
              <a:rPr lang="ru-RU" sz="4500" dirty="0" smtClean="0">
                <a:solidFill>
                  <a:srgbClr val="FF0000"/>
                </a:solidFill>
              </a:rPr>
              <a:t>- ассоциации педагогов;</a:t>
            </a:r>
          </a:p>
          <a:p>
            <a:pPr lvl="0" algn="ctr">
              <a:buNone/>
            </a:pPr>
            <a:r>
              <a:rPr lang="ru-RU" sz="4500" dirty="0" smtClean="0">
                <a:solidFill>
                  <a:srgbClr val="FF0000"/>
                </a:solidFill>
              </a:rPr>
              <a:t>- методические объединения педагогов, годичные команды </a:t>
            </a:r>
            <a:endParaRPr lang="ru-RU" sz="4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«2 У» Управление кадрами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/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Отсутствует работа с молодыми специалистами, отсутствует институт наставничества</a:t>
            </a:r>
          </a:p>
          <a:p>
            <a:pPr algn="ctr"/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Отсутствует резерв управленческих кадров в учреждении</a:t>
            </a:r>
          </a:p>
          <a:p>
            <a:pPr algn="ctr">
              <a:buNone/>
            </a:pP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«2 У» Управление кадрами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Отсутствуют реализованные в образовательной организации управленческие проекты за последние 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3 года</a:t>
            </a:r>
          </a:p>
          <a:p>
            <a:pPr algn="ctr">
              <a:buNone/>
            </a:pP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«1 У» Управление информацией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00052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Не в полной мере имеются локальные нормативные акты, определяющие единые требования к оформлению внутренней документации (регламент, положения, рекомендации и др.). В отдельных ОО имеющиеся локальные нормативные акты не соответствуют действующему законодательству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«2 У» Управление кадрами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Отсутствует циклограмма работы управленческой команды</a:t>
            </a:r>
          </a:p>
          <a:p>
            <a:pPr algn="ctr">
              <a:buNone/>
            </a:pPr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Отсутствует система контрольных мероприятий по отслеживанию выполнения поручений</a:t>
            </a:r>
          </a:p>
          <a:p>
            <a:pPr algn="ctr">
              <a:buNone/>
            </a:pPr>
            <a:endParaRPr lang="ru-RU" sz="24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«2 У» Управление кадрами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Управленческая команда не принимает управленческие решения по коррекции и улучшению качества образовательного процесса:</a:t>
            </a:r>
          </a:p>
          <a:p>
            <a:pPr lvl="0"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- на основе результатов внешней экспертизы;</a:t>
            </a:r>
          </a:p>
          <a:p>
            <a:pPr lvl="0"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- на основе результатов внутренней экспертизы;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- по результатам мониторинговых исследований различного уровня</a:t>
            </a:r>
          </a:p>
          <a:p>
            <a:pPr algn="ctr">
              <a:buNone/>
            </a:pP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«2 У» Управление кадрами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Исходя из полученных результатов, можно сделать вывод, что работа с кадрами в наших ОУ вообще НЕ ВЕДЕТСЯ!!!</a:t>
            </a:r>
          </a:p>
          <a:p>
            <a:pPr algn="ctr">
              <a:buNone/>
            </a:pP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«3У» Управление ресурсами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Не осуществляется привлечение внебюджетных средств для повышения оплаты труда работников учреждения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«3У» Управление ресурсами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В отдельных ОО наблюдается неисполнение муниципального (государственного) задания на предоставление государственных услуг в части кадрового обеспечения учреждения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«4У» Управление процессами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Имеющиеся в ряде ОО программы развития не отражают приоритетных направлений развития системы образования на различных уровня и ОО в целом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«4У» Управление процессами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Несмотря на дефицит квалифицированных кадров образовательная организация не использует сетевую форму реализации ООП,  технологии дистанционного обучения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«4У» Управление процессами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Не для всех категорий обучающихся имеются условия  (наличие программ, подтверждающей документации) для адресной работы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«4У» Управление процессами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Практически во всех ОО отсутствуют краткосрочные курсы внеурочной деятельности (до 10 часов не менее 2-х программ) реализуемые в поддержку изучения учебных предметов учебного плана ОО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«4У» Управление процессами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Не проводятся профессиональные пробы ни в одной ОО</a:t>
            </a:r>
          </a:p>
          <a:p>
            <a:pPr algn="ctr"/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Отсутствует лицензия на медицинский кабинет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«1 У» Управление информацией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00052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Локальные акты, определяющие единые требования к оформлению внешней входящей и исходящей документации в соответствии с требованием ГОСТ от 01.07.2018 </a:t>
            </a:r>
            <a:r>
              <a:rPr lang="ru-RU" sz="2800" dirty="0" smtClean="0">
                <a:solidFill>
                  <a:srgbClr val="FF0000"/>
                </a:solidFill>
              </a:rPr>
              <a:t>в большинстве </a:t>
            </a:r>
            <a:r>
              <a:rPr lang="ru-RU" sz="2800" dirty="0" smtClean="0">
                <a:solidFill>
                  <a:srgbClr val="FF0000"/>
                </a:solidFill>
              </a:rPr>
              <a:t>ОО отсутствуют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«4У» Управление процессами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Отсутствуют педагоги, имеющие методические разработки, прошедшие экспертизу региональных методических объединений для включения в региональный реестр учебно-методических материалов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«4У» Управление процессами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Наблюдается недостаточное взаимодействие с социальными партнерами по организации методической работы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«5У» Управление результатами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Не во всех ОО обеспечена позитивная динамика полученных результатов при обеспечении объективного контроля ВПР, ОГЭ, ЕГЭ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«5У» Управление результатами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Не выстроена система работы по ведению </a:t>
            </a:r>
            <a:r>
              <a:rPr lang="ru-RU" sz="2800" dirty="0" err="1" smtClean="0">
                <a:solidFill>
                  <a:srgbClr val="FF0000"/>
                </a:solidFill>
              </a:rPr>
              <a:t>профориентационной</a:t>
            </a:r>
            <a:r>
              <a:rPr lang="ru-RU" sz="2800" dirty="0" smtClean="0">
                <a:solidFill>
                  <a:srgbClr val="FF0000"/>
                </a:solidFill>
              </a:rPr>
              <a:t> работы в современных условиях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«1 У» Управление информацией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Не во всех ОО имеется возможность у участников образовательных отношений получения документов образовательной организации в открытом доступе (образцы заявлений, заявок и др.)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Образцы заявлений, заявок собраны в папках, которые находятся у директора, классных руководителей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«1 У» Управление информацией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Не во всех ОО имеется открытая и общедоступная информация о деятельности учреждения на сайте образовательной организации для разных категорий участников образовательных отношений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«1 У» Управление информацией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В большинстве ОО отсутствует кнопка обратной связи на сайте учреждения.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В отдельных ОО отсутствуют в открытом доступе телефоны горячих линий по различным проблемным вопросам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«1 У» Управление информацией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Используются аналитические материалы регионального, муниципального уровня и уровня ОО, но не в полной мере (корректировка в перспективное планирование не вносится)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«1 У» Управление информацией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Наблюдается нежелание руководителей ОО участвовать в общественной деятельности, в том числе на муниципальном уровне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«2 У» Управление кадрами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00528"/>
          </a:xfrm>
        </p:spPr>
        <p:txBody>
          <a:bodyPr>
            <a:norm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У отдельных руководителей/заместителей руководителей отсутствует профессиональная переподготовка в сфере управления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875</Words>
  <PresentationFormat>Экран (4:3)</PresentationFormat>
  <Paragraphs>127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Поток</vt:lpstr>
      <vt:lpstr>АНАЛИЗ оценки профессиональных компетенций руководителей школ Усть-Ишимского МР  на основе индикативного подхода</vt:lpstr>
      <vt:lpstr>«1 У» Управление информацией </vt:lpstr>
      <vt:lpstr>«1 У» Управление информацией </vt:lpstr>
      <vt:lpstr>«1 У» Управление информацией </vt:lpstr>
      <vt:lpstr>«1 У» Управление информацией </vt:lpstr>
      <vt:lpstr>«1 У» Управление информацией </vt:lpstr>
      <vt:lpstr>«1 У» Управление информацией </vt:lpstr>
      <vt:lpstr>«1 У» Управление информацией </vt:lpstr>
      <vt:lpstr>«2 У» Управление кадрами </vt:lpstr>
      <vt:lpstr>«2 У» Управление кадрами </vt:lpstr>
      <vt:lpstr>«2 У» Управление кадрами </vt:lpstr>
      <vt:lpstr>«2 У» Управление кадрами </vt:lpstr>
      <vt:lpstr>«2 У» Управление кадрами </vt:lpstr>
      <vt:lpstr>«2 У» Управление кадрами </vt:lpstr>
      <vt:lpstr>«2 У» Управление кадрами </vt:lpstr>
      <vt:lpstr>«2 У» Управление кадрами </vt:lpstr>
      <vt:lpstr>«2 У» Управление кадрами </vt:lpstr>
      <vt:lpstr>«2 У» Управление кадрами </vt:lpstr>
      <vt:lpstr>«2 У» Управление кадрами </vt:lpstr>
      <vt:lpstr>«2 У» Управление кадрами </vt:lpstr>
      <vt:lpstr>«2 У» Управление кадрами </vt:lpstr>
      <vt:lpstr>«2 У» Управление кадрами </vt:lpstr>
      <vt:lpstr>«3У» Управление ресурсами </vt:lpstr>
      <vt:lpstr>«3У» Управление ресурсами </vt:lpstr>
      <vt:lpstr>«4У» Управление процессами </vt:lpstr>
      <vt:lpstr>«4У» Управление процессами </vt:lpstr>
      <vt:lpstr>«4У» Управление процессами </vt:lpstr>
      <vt:lpstr>«4У» Управление процессами </vt:lpstr>
      <vt:lpstr>«4У» Управление процессами </vt:lpstr>
      <vt:lpstr>«4У» Управление процессами </vt:lpstr>
      <vt:lpstr>«4У» Управление процессами </vt:lpstr>
      <vt:lpstr>«5У» Управление результатами </vt:lpstr>
      <vt:lpstr>«5У» Управление результатами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оценки профессиональных компетенций руководителей школ Усть-Ишимского МР  на основе индикативного подхода</dc:title>
  <dc:creator>HomePC</dc:creator>
  <cp:lastModifiedBy>HomePC</cp:lastModifiedBy>
  <cp:revision>5</cp:revision>
  <dcterms:created xsi:type="dcterms:W3CDTF">2019-12-29T12:31:46Z</dcterms:created>
  <dcterms:modified xsi:type="dcterms:W3CDTF">2020-12-12T13:46:45Z</dcterms:modified>
</cp:coreProperties>
</file>